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71" r:id="rId3"/>
    <p:sldId id="260" r:id="rId4"/>
    <p:sldId id="261" r:id="rId5"/>
    <p:sldId id="259" r:id="rId6"/>
    <p:sldId id="270" r:id="rId7"/>
    <p:sldId id="268" r:id="rId8"/>
    <p:sldId id="267" r:id="rId9"/>
    <p:sldId id="272" r:id="rId10"/>
    <p:sldId id="263"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4FC0B9-4858-40E0-9309-DC7E155775D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C692D0B1-A23B-4ADB-BD97-7AF3EDB1D8CD}">
      <dgm:prSet phldrT="[Text]"/>
      <dgm:spPr/>
      <dgm:t>
        <a:bodyPr/>
        <a:lstStyle/>
        <a:p>
          <a:r>
            <a:rPr lang="en-GB" dirty="0"/>
            <a:t>CONCERN</a:t>
          </a:r>
        </a:p>
      </dgm:t>
    </dgm:pt>
    <dgm:pt modelId="{2933A0FF-082F-480D-B8C4-1F2937ECB160}" type="parTrans" cxnId="{A009558E-A5DB-4C72-9E85-B8749998B9A2}">
      <dgm:prSet/>
      <dgm:spPr/>
      <dgm:t>
        <a:bodyPr/>
        <a:lstStyle/>
        <a:p>
          <a:endParaRPr lang="en-GB"/>
        </a:p>
      </dgm:t>
    </dgm:pt>
    <dgm:pt modelId="{13459FC2-A821-440E-8C97-875D486052E5}" type="sibTrans" cxnId="{A009558E-A5DB-4C72-9E85-B8749998B9A2}">
      <dgm:prSet/>
      <dgm:spPr/>
      <dgm:t>
        <a:bodyPr/>
        <a:lstStyle/>
        <a:p>
          <a:endParaRPr lang="en-GB"/>
        </a:p>
      </dgm:t>
    </dgm:pt>
    <dgm:pt modelId="{F973AF8F-0DC1-4F1B-944B-87607528D383}">
      <dgm:prSet phldrT="[Text]"/>
      <dgm:spPr/>
      <dgm:t>
        <a:bodyPr/>
        <a:lstStyle/>
        <a:p>
          <a:r>
            <a:rPr lang="en-GB" dirty="0">
              <a:solidFill>
                <a:sysClr val="windowText" lastClr="000000">
                  <a:hueOff val="0"/>
                  <a:satOff val="0"/>
                  <a:lumOff val="0"/>
                  <a:alphaOff val="0"/>
                </a:sysClr>
              </a:solidFill>
              <a:latin typeface="Calibri" panose="020F0502020204030204"/>
              <a:ea typeface="+mn-ea"/>
              <a:cs typeface="+mn-cs"/>
            </a:rPr>
            <a:t>Suspected abuse or neglect or risk of harm </a:t>
          </a:r>
          <a:endParaRPr lang="en-GB" dirty="0"/>
        </a:p>
      </dgm:t>
    </dgm:pt>
    <dgm:pt modelId="{00CC512B-47BE-4FEC-9D9F-94BAB69099D6}" type="parTrans" cxnId="{674A0B01-EEF6-476A-8B92-630D0C398B35}">
      <dgm:prSet/>
      <dgm:spPr/>
      <dgm:t>
        <a:bodyPr/>
        <a:lstStyle/>
        <a:p>
          <a:endParaRPr lang="en-GB"/>
        </a:p>
      </dgm:t>
    </dgm:pt>
    <dgm:pt modelId="{BB67259A-7034-45C2-90A7-B9FAD8E7DC12}" type="sibTrans" cxnId="{674A0B01-EEF6-476A-8B92-630D0C398B35}">
      <dgm:prSet/>
      <dgm:spPr/>
      <dgm:t>
        <a:bodyPr/>
        <a:lstStyle/>
        <a:p>
          <a:endParaRPr lang="en-GB"/>
        </a:p>
      </dgm:t>
    </dgm:pt>
    <dgm:pt modelId="{099DA30F-B495-44B6-8D9B-387A215B32AE}">
      <dgm:prSet phldrT="[Text]"/>
      <dgm:spPr/>
      <dgm:t>
        <a:bodyPr/>
        <a:lstStyle/>
        <a:p>
          <a:r>
            <a:rPr lang="en-GB" dirty="0"/>
            <a:t>REFER</a:t>
          </a:r>
        </a:p>
      </dgm:t>
    </dgm:pt>
    <dgm:pt modelId="{3F70A0A2-1CAF-4AB7-A273-0F56F3DDB1BA}" type="parTrans" cxnId="{3916AD85-4BFF-4B70-A738-CD0EAF3EE2C1}">
      <dgm:prSet/>
      <dgm:spPr/>
      <dgm:t>
        <a:bodyPr/>
        <a:lstStyle/>
        <a:p>
          <a:endParaRPr lang="en-GB"/>
        </a:p>
      </dgm:t>
    </dgm:pt>
    <dgm:pt modelId="{D52898D4-D81A-4075-824C-4EAAC89BE438}" type="sibTrans" cxnId="{3916AD85-4BFF-4B70-A738-CD0EAF3EE2C1}">
      <dgm:prSet/>
      <dgm:spPr/>
      <dgm:t>
        <a:bodyPr/>
        <a:lstStyle/>
        <a:p>
          <a:endParaRPr lang="en-GB"/>
        </a:p>
      </dgm:t>
    </dgm:pt>
    <dgm:pt modelId="{6C4CFE00-8A82-45A7-9010-CAB194B4B32B}">
      <dgm:prSet phldrT="[Text]"/>
      <dgm:spPr/>
      <dgm:t>
        <a:bodyPr/>
        <a:lstStyle/>
        <a:p>
          <a:r>
            <a:rPr lang="en-GB" dirty="0">
              <a:solidFill>
                <a:sysClr val="windowText" lastClr="000000">
                  <a:hueOff val="0"/>
                  <a:satOff val="0"/>
                  <a:lumOff val="0"/>
                  <a:alphaOff val="0"/>
                </a:sysClr>
              </a:solidFill>
              <a:latin typeface="Calibri" panose="020F0502020204030204"/>
              <a:ea typeface="+mn-ea"/>
              <a:cs typeface="+mn-cs"/>
            </a:rPr>
            <a:t>Contact member of staff, concern and keep safe helpline, Duty Governor</a:t>
          </a:r>
          <a:endParaRPr lang="en-GB" dirty="0"/>
        </a:p>
      </dgm:t>
    </dgm:pt>
    <dgm:pt modelId="{3097D474-18F8-4356-8E9E-C1A1EB02029F}" type="parTrans" cxnId="{49596C85-540E-4E47-BEA2-66E29AD55D90}">
      <dgm:prSet/>
      <dgm:spPr/>
      <dgm:t>
        <a:bodyPr/>
        <a:lstStyle/>
        <a:p>
          <a:endParaRPr lang="en-GB"/>
        </a:p>
      </dgm:t>
    </dgm:pt>
    <dgm:pt modelId="{6FB44DC3-C01C-469B-8D07-076229A4B011}" type="sibTrans" cxnId="{49596C85-540E-4E47-BEA2-66E29AD55D90}">
      <dgm:prSet/>
      <dgm:spPr/>
      <dgm:t>
        <a:bodyPr/>
        <a:lstStyle/>
        <a:p>
          <a:endParaRPr lang="en-GB"/>
        </a:p>
      </dgm:t>
    </dgm:pt>
    <dgm:pt modelId="{7D895C1F-791A-4847-9F0D-442827FC14BC}">
      <dgm:prSet phldrT="[Text]"/>
      <dgm:spPr/>
      <dgm:t>
        <a:bodyPr/>
        <a:lstStyle/>
        <a:p>
          <a:r>
            <a:rPr lang="en-GB" dirty="0"/>
            <a:t>ENQUIRE</a:t>
          </a:r>
        </a:p>
      </dgm:t>
    </dgm:pt>
    <dgm:pt modelId="{94F1905F-618A-4D53-A696-90DBE65C72D2}" type="parTrans" cxnId="{C88BA642-94FE-4004-859F-F1D61EF7B768}">
      <dgm:prSet/>
      <dgm:spPr/>
      <dgm:t>
        <a:bodyPr/>
        <a:lstStyle/>
        <a:p>
          <a:endParaRPr lang="en-GB"/>
        </a:p>
      </dgm:t>
    </dgm:pt>
    <dgm:pt modelId="{A05AF9D1-D27C-441F-A842-C0F9442B6F4B}" type="sibTrans" cxnId="{C88BA642-94FE-4004-859F-F1D61EF7B768}">
      <dgm:prSet/>
      <dgm:spPr/>
      <dgm:t>
        <a:bodyPr/>
        <a:lstStyle/>
        <a:p>
          <a:endParaRPr lang="en-GB"/>
        </a:p>
      </dgm:t>
    </dgm:pt>
    <dgm:pt modelId="{40D7A232-F12C-49E6-B72A-C226BA3A6B43}">
      <dgm:prSet phldrT="[Text]"/>
      <dgm:spPr/>
      <dgm:t>
        <a:bodyPr/>
        <a:lstStyle/>
        <a:p>
          <a:r>
            <a:rPr lang="en-GB" dirty="0">
              <a:solidFill>
                <a:sysClr val="windowText" lastClr="000000">
                  <a:hueOff val="0"/>
                  <a:satOff val="0"/>
                  <a:lumOff val="0"/>
                  <a:alphaOff val="0"/>
                </a:sysClr>
              </a:solidFill>
              <a:latin typeface="Calibri" panose="020F0502020204030204"/>
              <a:ea typeface="+mn-ea"/>
              <a:cs typeface="+mn-cs"/>
            </a:rPr>
            <a:t>Consider information and conduct enquiries</a:t>
          </a:r>
          <a:endParaRPr lang="en-GB" dirty="0"/>
        </a:p>
      </dgm:t>
    </dgm:pt>
    <dgm:pt modelId="{98B0188C-21F2-4E73-B7CB-02E003BEC87E}" type="parTrans" cxnId="{1D73C17F-6AD1-43AA-B6D1-2921BFAE90F5}">
      <dgm:prSet/>
      <dgm:spPr/>
      <dgm:t>
        <a:bodyPr/>
        <a:lstStyle/>
        <a:p>
          <a:endParaRPr lang="en-GB"/>
        </a:p>
      </dgm:t>
    </dgm:pt>
    <dgm:pt modelId="{DC0067A0-DD68-4D93-A151-80EC13DAC3C8}" type="sibTrans" cxnId="{1D73C17F-6AD1-43AA-B6D1-2921BFAE90F5}">
      <dgm:prSet/>
      <dgm:spPr/>
      <dgm:t>
        <a:bodyPr/>
        <a:lstStyle/>
        <a:p>
          <a:endParaRPr lang="en-GB"/>
        </a:p>
      </dgm:t>
    </dgm:pt>
    <dgm:pt modelId="{7CD2260F-D900-4F9B-A7C4-102527145040}">
      <dgm:prSet/>
      <dgm:spPr/>
      <dgm:t>
        <a:bodyPr/>
        <a:lstStyle/>
        <a:p>
          <a:r>
            <a:rPr lang="en-GB" dirty="0"/>
            <a:t>ACTION</a:t>
          </a:r>
        </a:p>
      </dgm:t>
    </dgm:pt>
    <dgm:pt modelId="{C34EBCE2-7AAF-4C12-A1E1-7C051A388B9F}" type="parTrans" cxnId="{5479FFAF-3C7D-441F-937C-BEE3AB9A0890}">
      <dgm:prSet/>
      <dgm:spPr/>
      <dgm:t>
        <a:bodyPr/>
        <a:lstStyle/>
        <a:p>
          <a:endParaRPr lang="en-US"/>
        </a:p>
      </dgm:t>
    </dgm:pt>
    <dgm:pt modelId="{95AB5D7C-D933-4BEA-8597-914FA61B27A5}" type="sibTrans" cxnId="{5479FFAF-3C7D-441F-937C-BEE3AB9A0890}">
      <dgm:prSet/>
      <dgm:spPr/>
      <dgm:t>
        <a:bodyPr/>
        <a:lstStyle/>
        <a:p>
          <a:endParaRPr lang="en-US"/>
        </a:p>
      </dgm:t>
    </dgm:pt>
    <dgm:pt modelId="{D52D7A9D-416A-48CC-97A3-FD354B92AC24}">
      <dgm:prSet/>
      <dgm:spPr/>
      <dgm:t>
        <a:bodyPr/>
        <a:lstStyle/>
        <a:p>
          <a:r>
            <a:rPr lang="en-GB" dirty="0"/>
            <a:t>REVIEW</a:t>
          </a:r>
        </a:p>
      </dgm:t>
    </dgm:pt>
    <dgm:pt modelId="{3EB090E1-19C9-4493-A06B-5A863462DD79}" type="parTrans" cxnId="{5068A1E4-BCF1-4C2C-8FAC-5B1DE0A2FCD6}">
      <dgm:prSet/>
      <dgm:spPr/>
      <dgm:t>
        <a:bodyPr/>
        <a:lstStyle/>
        <a:p>
          <a:endParaRPr lang="en-US"/>
        </a:p>
      </dgm:t>
    </dgm:pt>
    <dgm:pt modelId="{5FAE4CEB-237C-49A1-BFD0-F0A3BE89713D}" type="sibTrans" cxnId="{5068A1E4-BCF1-4C2C-8FAC-5B1DE0A2FCD6}">
      <dgm:prSet/>
      <dgm:spPr/>
      <dgm:t>
        <a:bodyPr/>
        <a:lstStyle/>
        <a:p>
          <a:endParaRPr lang="en-US"/>
        </a:p>
      </dgm:t>
    </dgm:pt>
    <dgm:pt modelId="{23E7FEBF-6C34-4CAD-8B25-81E63F97BA62}">
      <dgm:prSet/>
      <dgm:spPr/>
      <dgm:t>
        <a:bodyPr/>
        <a:lstStyle/>
        <a:p>
          <a:r>
            <a:rPr lang="en-GB" dirty="0">
              <a:solidFill>
                <a:sysClr val="windowText" lastClr="000000">
                  <a:hueOff val="0"/>
                  <a:satOff val="0"/>
                  <a:lumOff val="0"/>
                  <a:alphaOff val="0"/>
                </a:sysClr>
              </a:solidFill>
              <a:latin typeface="Calibri" panose="020F0502020204030204"/>
              <a:ea typeface="+mn-ea"/>
              <a:cs typeface="+mn-cs"/>
            </a:rPr>
            <a:t>Ensure immediate safety</a:t>
          </a:r>
        </a:p>
      </dgm:t>
    </dgm:pt>
    <dgm:pt modelId="{7715B73B-6E25-4731-AC21-12C5AAD67C5F}" type="parTrans" cxnId="{4FA0E557-C4CD-4D9B-A68D-01F8E4980EEA}">
      <dgm:prSet/>
      <dgm:spPr/>
      <dgm:t>
        <a:bodyPr/>
        <a:lstStyle/>
        <a:p>
          <a:endParaRPr lang="en-GB"/>
        </a:p>
      </dgm:t>
    </dgm:pt>
    <dgm:pt modelId="{3A63D9FB-742F-4842-A8FC-D757FC1CD10E}" type="sibTrans" cxnId="{4FA0E557-C4CD-4D9B-A68D-01F8E4980EEA}">
      <dgm:prSet/>
      <dgm:spPr/>
      <dgm:t>
        <a:bodyPr/>
        <a:lstStyle/>
        <a:p>
          <a:endParaRPr lang="en-GB"/>
        </a:p>
      </dgm:t>
    </dgm:pt>
    <dgm:pt modelId="{DC11FF3F-4095-41B7-AB4D-1D6E418A660D}">
      <dgm:prSet/>
      <dgm:spPr/>
      <dgm:t>
        <a:bodyPr/>
        <a:lstStyle/>
        <a:p>
          <a:r>
            <a:rPr lang="en-GB" dirty="0">
              <a:solidFill>
                <a:sysClr val="windowText" lastClr="000000">
                  <a:hueOff val="0"/>
                  <a:satOff val="0"/>
                  <a:lumOff val="0"/>
                  <a:alphaOff val="0"/>
                </a:sysClr>
              </a:solidFill>
              <a:latin typeface="Calibri" panose="020F0502020204030204"/>
              <a:ea typeface="+mn-ea"/>
              <a:cs typeface="+mn-cs"/>
            </a:rPr>
            <a:t>Inform member of staff, manager, Duty Governor as appropriate</a:t>
          </a:r>
        </a:p>
      </dgm:t>
    </dgm:pt>
    <dgm:pt modelId="{15ECD95C-6BBF-4D8A-926D-7180A160EDAF}" type="parTrans" cxnId="{A9B6F817-2BDB-4FFC-961C-FBD972A2D68E}">
      <dgm:prSet/>
      <dgm:spPr/>
      <dgm:t>
        <a:bodyPr/>
        <a:lstStyle/>
        <a:p>
          <a:endParaRPr lang="en-GB"/>
        </a:p>
      </dgm:t>
    </dgm:pt>
    <dgm:pt modelId="{418D0049-9F40-4287-96A9-3AB441DECFBD}" type="sibTrans" cxnId="{A9B6F817-2BDB-4FFC-961C-FBD972A2D68E}">
      <dgm:prSet/>
      <dgm:spPr/>
      <dgm:t>
        <a:bodyPr/>
        <a:lstStyle/>
        <a:p>
          <a:endParaRPr lang="en-GB"/>
        </a:p>
      </dgm:t>
    </dgm:pt>
    <dgm:pt modelId="{E476129B-F0FB-47BC-814F-C1CAF6F83C47}">
      <dgm:prSet/>
      <dgm:spPr/>
      <dgm:t>
        <a:bodyPr/>
        <a:lstStyle/>
        <a:p>
          <a:r>
            <a:rPr lang="en-GB" dirty="0">
              <a:solidFill>
                <a:sysClr val="windowText" lastClr="000000">
                  <a:hueOff val="0"/>
                  <a:satOff val="0"/>
                  <a:lumOff val="0"/>
                  <a:alphaOff val="0"/>
                </a:sysClr>
              </a:solidFill>
              <a:latin typeface="Calibri" panose="020F0502020204030204"/>
              <a:ea typeface="+mn-ea"/>
              <a:cs typeface="+mn-cs"/>
            </a:rPr>
            <a:t>Submit complaint</a:t>
          </a:r>
        </a:p>
      </dgm:t>
    </dgm:pt>
    <dgm:pt modelId="{370C9FE2-A64C-43BF-95DB-AC344758A09E}" type="parTrans" cxnId="{D042C4FD-FE04-45EA-82C5-E250BD1E9B64}">
      <dgm:prSet/>
      <dgm:spPr/>
      <dgm:t>
        <a:bodyPr/>
        <a:lstStyle/>
        <a:p>
          <a:endParaRPr lang="en-GB"/>
        </a:p>
      </dgm:t>
    </dgm:pt>
    <dgm:pt modelId="{39831F7D-8E57-4BA3-8106-053BC4861517}" type="sibTrans" cxnId="{D042C4FD-FE04-45EA-82C5-E250BD1E9B64}">
      <dgm:prSet/>
      <dgm:spPr/>
      <dgm:t>
        <a:bodyPr/>
        <a:lstStyle/>
        <a:p>
          <a:endParaRPr lang="en-GB"/>
        </a:p>
      </dgm:t>
    </dgm:pt>
    <dgm:pt modelId="{3F237932-1C44-4F5C-954E-5F7A4CFCD170}">
      <dgm:prSet/>
      <dgm:spPr/>
      <dgm:t>
        <a:bodyPr/>
        <a:lstStyle/>
        <a:p>
          <a:r>
            <a:rPr lang="en-GB" dirty="0">
              <a:solidFill>
                <a:sysClr val="windowText" lastClr="000000">
                  <a:hueOff val="0"/>
                  <a:satOff val="0"/>
                  <a:lumOff val="0"/>
                  <a:alphaOff val="0"/>
                </a:sysClr>
              </a:solidFill>
              <a:latin typeface="Calibri" panose="020F0502020204030204"/>
              <a:ea typeface="+mn-ea"/>
              <a:cs typeface="+mn-cs"/>
            </a:rPr>
            <a:t>Submit Safeguarding Concern Form</a:t>
          </a:r>
        </a:p>
      </dgm:t>
    </dgm:pt>
    <dgm:pt modelId="{F3D77246-75FC-4F79-BDE8-9D21F7B20804}" type="parTrans" cxnId="{91357463-2AFD-4F7E-AE8F-EFFED8ABA91F}">
      <dgm:prSet/>
      <dgm:spPr/>
      <dgm:t>
        <a:bodyPr/>
        <a:lstStyle/>
        <a:p>
          <a:endParaRPr lang="en-GB"/>
        </a:p>
      </dgm:t>
    </dgm:pt>
    <dgm:pt modelId="{F060070F-8F32-4B8E-9DBB-F3FE68D9F1EE}" type="sibTrans" cxnId="{91357463-2AFD-4F7E-AE8F-EFFED8ABA91F}">
      <dgm:prSet/>
      <dgm:spPr/>
      <dgm:t>
        <a:bodyPr/>
        <a:lstStyle/>
        <a:p>
          <a:endParaRPr lang="en-GB"/>
        </a:p>
      </dgm:t>
    </dgm:pt>
    <dgm:pt modelId="{B1525979-6BB4-464D-ABD8-6109B8CA5EC0}">
      <dgm:prSet/>
      <dgm:spPr/>
      <dgm:t>
        <a:bodyPr/>
        <a:lstStyle/>
        <a:p>
          <a:r>
            <a:rPr lang="en-GB" dirty="0">
              <a:solidFill>
                <a:sysClr val="windowText" lastClr="000000">
                  <a:hueOff val="0"/>
                  <a:satOff val="0"/>
                  <a:lumOff val="0"/>
                  <a:alphaOff val="0"/>
                </a:sysClr>
              </a:solidFill>
              <a:latin typeface="Calibri" panose="020F0502020204030204"/>
              <a:ea typeface="+mn-ea"/>
              <a:cs typeface="+mn-cs"/>
            </a:rPr>
            <a:t>Request assistance from Local Authority, as appropriate</a:t>
          </a:r>
        </a:p>
      </dgm:t>
    </dgm:pt>
    <dgm:pt modelId="{B65C8DCC-6FC1-465A-B803-829059667489}" type="parTrans" cxnId="{B97EACFB-01E5-4D2A-9A94-EEBA5CB1CFF9}">
      <dgm:prSet/>
      <dgm:spPr/>
      <dgm:t>
        <a:bodyPr/>
        <a:lstStyle/>
        <a:p>
          <a:endParaRPr lang="en-GB"/>
        </a:p>
      </dgm:t>
    </dgm:pt>
    <dgm:pt modelId="{79923324-EE49-4E66-B154-DDC50074B0DF}" type="sibTrans" cxnId="{B97EACFB-01E5-4D2A-9A94-EEBA5CB1CFF9}">
      <dgm:prSet/>
      <dgm:spPr/>
      <dgm:t>
        <a:bodyPr/>
        <a:lstStyle/>
        <a:p>
          <a:endParaRPr lang="en-GB"/>
        </a:p>
      </dgm:t>
    </dgm:pt>
    <dgm:pt modelId="{7F38CE85-5BEA-43A4-BB24-40286E846F7A}">
      <dgm:prSet/>
      <dgm:spPr/>
      <dgm:t>
        <a:bodyPr/>
        <a:lstStyle/>
        <a:p>
          <a:r>
            <a:rPr lang="en-GB" dirty="0">
              <a:solidFill>
                <a:sysClr val="windowText" lastClr="000000">
                  <a:hueOff val="0"/>
                  <a:satOff val="0"/>
                  <a:lumOff val="0"/>
                  <a:alphaOff val="0"/>
                </a:sysClr>
              </a:solidFill>
              <a:latin typeface="Calibri" panose="020F0502020204030204"/>
              <a:ea typeface="+mn-ea"/>
              <a:cs typeface="+mn-cs"/>
            </a:rPr>
            <a:t>Refer to police</a:t>
          </a:r>
          <a:r>
            <a:rPr lang="en-GB" dirty="0">
              <a:solidFill>
                <a:schemeClr val="tx1"/>
              </a:solidFill>
              <a:latin typeface="Calibri" panose="020F0502020204030204"/>
              <a:ea typeface="+mn-ea"/>
              <a:cs typeface="+mn-cs"/>
            </a:rPr>
            <a:t>, if appropriate</a:t>
          </a:r>
          <a:endParaRPr lang="en-GB" dirty="0">
            <a:solidFill>
              <a:schemeClr val="tx1"/>
            </a:solidFill>
          </a:endParaRPr>
        </a:p>
      </dgm:t>
    </dgm:pt>
    <dgm:pt modelId="{EBC16048-C13F-4E9C-BB56-C1E92BBB3A6B}" type="parTrans" cxnId="{D58AE32D-CC1A-4814-AE03-B857F523C277}">
      <dgm:prSet/>
      <dgm:spPr/>
      <dgm:t>
        <a:bodyPr/>
        <a:lstStyle/>
        <a:p>
          <a:endParaRPr lang="en-US"/>
        </a:p>
      </dgm:t>
    </dgm:pt>
    <dgm:pt modelId="{C34AD964-827B-4F6B-B68C-4909B1EF5670}" type="sibTrans" cxnId="{D58AE32D-CC1A-4814-AE03-B857F523C277}">
      <dgm:prSet/>
      <dgm:spPr/>
      <dgm:t>
        <a:bodyPr/>
        <a:lstStyle/>
        <a:p>
          <a:endParaRPr lang="en-US"/>
        </a:p>
      </dgm:t>
    </dgm:pt>
    <dgm:pt modelId="{3CD1B76C-A243-48AB-8129-EFC46D933C9B}">
      <dgm:prSet/>
      <dgm:spPr/>
      <dgm:t>
        <a:bodyPr/>
        <a:lstStyle/>
        <a:p>
          <a:r>
            <a:rPr lang="en-GB" dirty="0">
              <a:solidFill>
                <a:sysClr val="windowText" lastClr="000000">
                  <a:hueOff val="0"/>
                  <a:satOff val="0"/>
                  <a:lumOff val="0"/>
                  <a:alphaOff val="0"/>
                </a:sysClr>
              </a:solidFill>
              <a:latin typeface="Calibri" panose="020F0502020204030204"/>
              <a:ea typeface="+mn-ea"/>
              <a:cs typeface="+mn-cs"/>
            </a:rPr>
            <a:t>Identify actions to address concerns</a:t>
          </a:r>
        </a:p>
      </dgm:t>
    </dgm:pt>
    <dgm:pt modelId="{0645266A-1124-4BED-A573-36197E30DA00}" type="parTrans" cxnId="{7B8657F6-2797-4885-839E-6F02CD96F092}">
      <dgm:prSet/>
      <dgm:spPr/>
      <dgm:t>
        <a:bodyPr/>
        <a:lstStyle/>
        <a:p>
          <a:endParaRPr lang="en-GB"/>
        </a:p>
      </dgm:t>
    </dgm:pt>
    <dgm:pt modelId="{E8E718A9-D244-4975-9CA9-D49B76AA547C}" type="sibTrans" cxnId="{7B8657F6-2797-4885-839E-6F02CD96F092}">
      <dgm:prSet/>
      <dgm:spPr/>
      <dgm:t>
        <a:bodyPr/>
        <a:lstStyle/>
        <a:p>
          <a:endParaRPr lang="en-GB"/>
        </a:p>
      </dgm:t>
    </dgm:pt>
    <dgm:pt modelId="{F4564A1A-C720-40E2-87EE-0F46A4929D57}">
      <dgm:prSet/>
      <dgm:spPr/>
      <dgm:t>
        <a:bodyPr/>
        <a:lstStyle/>
        <a:p>
          <a:r>
            <a:rPr lang="en-GB" dirty="0">
              <a:solidFill>
                <a:sysClr val="windowText" lastClr="000000">
                  <a:hueOff val="0"/>
                  <a:satOff val="0"/>
                  <a:lumOff val="0"/>
                  <a:alphaOff val="0"/>
                </a:sysClr>
              </a:solidFill>
              <a:latin typeface="Calibri" panose="020F0502020204030204"/>
              <a:ea typeface="+mn-ea"/>
              <a:cs typeface="+mn-cs"/>
            </a:rPr>
            <a:t>Safeguarding multi-disciplinary meeting required</a:t>
          </a:r>
        </a:p>
      </dgm:t>
    </dgm:pt>
    <dgm:pt modelId="{15711C02-70A3-45FE-B84D-2A2AE1804634}" type="parTrans" cxnId="{CB50B135-030A-4995-994D-746BB3C60CD4}">
      <dgm:prSet/>
      <dgm:spPr/>
      <dgm:t>
        <a:bodyPr/>
        <a:lstStyle/>
        <a:p>
          <a:endParaRPr lang="en-GB"/>
        </a:p>
      </dgm:t>
    </dgm:pt>
    <dgm:pt modelId="{08A8DC3A-A69D-4EF9-8A9A-CC527078F44E}" type="sibTrans" cxnId="{CB50B135-030A-4995-994D-746BB3C60CD4}">
      <dgm:prSet/>
      <dgm:spPr/>
      <dgm:t>
        <a:bodyPr/>
        <a:lstStyle/>
        <a:p>
          <a:endParaRPr lang="en-GB"/>
        </a:p>
      </dgm:t>
    </dgm:pt>
    <dgm:pt modelId="{6DD8EF72-18FD-422B-A695-4FDCE6DF70C4}">
      <dgm:prSet/>
      <dgm:spPr/>
      <dgm:t>
        <a:bodyPr/>
        <a:lstStyle/>
        <a:p>
          <a:r>
            <a:rPr lang="en-GB" dirty="0">
              <a:solidFill>
                <a:sysClr val="windowText" lastClr="000000">
                  <a:hueOff val="0"/>
                  <a:satOff val="0"/>
                  <a:lumOff val="0"/>
                  <a:alphaOff val="0"/>
                </a:sysClr>
              </a:solidFill>
              <a:latin typeface="Calibri" panose="020F0502020204030204"/>
              <a:ea typeface="+mn-ea"/>
              <a:cs typeface="+mn-cs"/>
            </a:rPr>
            <a:t>Review action plans to ensure delivery</a:t>
          </a:r>
          <a:endParaRPr lang="en-GB" dirty="0"/>
        </a:p>
      </dgm:t>
    </dgm:pt>
    <dgm:pt modelId="{42298FCE-F946-41C0-ADF5-D93C272B794C}" type="parTrans" cxnId="{B857DF90-B64D-4C8D-9E88-DDC4C1B16567}">
      <dgm:prSet/>
      <dgm:spPr/>
      <dgm:t>
        <a:bodyPr/>
        <a:lstStyle/>
        <a:p>
          <a:endParaRPr lang="en-US"/>
        </a:p>
      </dgm:t>
    </dgm:pt>
    <dgm:pt modelId="{1671C759-28F1-4653-8FBF-3DB33ED2D7E9}" type="sibTrans" cxnId="{B857DF90-B64D-4C8D-9E88-DDC4C1B16567}">
      <dgm:prSet/>
      <dgm:spPr/>
      <dgm:t>
        <a:bodyPr/>
        <a:lstStyle/>
        <a:p>
          <a:endParaRPr lang="en-US"/>
        </a:p>
      </dgm:t>
    </dgm:pt>
    <dgm:pt modelId="{FD3FBA03-80D6-46C0-9592-B1A948E1E992}">
      <dgm:prSet/>
      <dgm:spPr/>
      <dgm:t>
        <a:bodyPr/>
        <a:lstStyle/>
        <a:p>
          <a:r>
            <a:rPr lang="en-GB" dirty="0">
              <a:solidFill>
                <a:sysClr val="windowText" lastClr="000000">
                  <a:hueOff val="0"/>
                  <a:satOff val="0"/>
                  <a:lumOff val="0"/>
                  <a:alphaOff val="0"/>
                </a:sysClr>
              </a:solidFill>
              <a:latin typeface="Calibri" panose="020F0502020204030204"/>
              <a:ea typeface="+mn-ea"/>
              <a:cs typeface="+mn-cs"/>
            </a:rPr>
            <a:t>Provide analysis of safeguarding activity</a:t>
          </a:r>
        </a:p>
      </dgm:t>
    </dgm:pt>
    <dgm:pt modelId="{DB403776-E245-4D18-841D-44E7380CB5E2}" type="parTrans" cxnId="{25E1EC42-0F34-4850-9B10-B1E15A6F7126}">
      <dgm:prSet/>
      <dgm:spPr/>
      <dgm:t>
        <a:bodyPr/>
        <a:lstStyle/>
        <a:p>
          <a:endParaRPr lang="en-GB"/>
        </a:p>
      </dgm:t>
    </dgm:pt>
    <dgm:pt modelId="{89211718-2677-474A-84CD-CC0301089D74}" type="sibTrans" cxnId="{25E1EC42-0F34-4850-9B10-B1E15A6F7126}">
      <dgm:prSet/>
      <dgm:spPr/>
      <dgm:t>
        <a:bodyPr/>
        <a:lstStyle/>
        <a:p>
          <a:endParaRPr lang="en-GB"/>
        </a:p>
      </dgm:t>
    </dgm:pt>
    <dgm:pt modelId="{F4D5FB18-499B-4436-BFB8-5F3BADEA7769}" type="pres">
      <dgm:prSet presAssocID="{944FC0B9-4858-40E0-9309-DC7E155775D0}" presName="linearFlow" presStyleCnt="0">
        <dgm:presLayoutVars>
          <dgm:dir/>
          <dgm:animLvl val="lvl"/>
          <dgm:resizeHandles val="exact"/>
        </dgm:presLayoutVars>
      </dgm:prSet>
      <dgm:spPr/>
      <dgm:t>
        <a:bodyPr/>
        <a:lstStyle/>
        <a:p>
          <a:endParaRPr lang="en-GB"/>
        </a:p>
      </dgm:t>
    </dgm:pt>
    <dgm:pt modelId="{B9BF1B35-38DB-46A2-A6F3-134C69797B5D}" type="pres">
      <dgm:prSet presAssocID="{C692D0B1-A23B-4ADB-BD97-7AF3EDB1D8CD}" presName="composite" presStyleCnt="0"/>
      <dgm:spPr/>
    </dgm:pt>
    <dgm:pt modelId="{38BBCA56-584A-4FE4-B848-B409C2213F22}" type="pres">
      <dgm:prSet presAssocID="{C692D0B1-A23B-4ADB-BD97-7AF3EDB1D8CD}" presName="parentText" presStyleLbl="alignNode1" presStyleIdx="0" presStyleCnt="5" custLinFactNeighborX="-2215" custLinFactNeighborY="0">
        <dgm:presLayoutVars>
          <dgm:chMax val="1"/>
          <dgm:bulletEnabled val="1"/>
        </dgm:presLayoutVars>
      </dgm:prSet>
      <dgm:spPr/>
      <dgm:t>
        <a:bodyPr/>
        <a:lstStyle/>
        <a:p>
          <a:endParaRPr lang="en-GB"/>
        </a:p>
      </dgm:t>
    </dgm:pt>
    <dgm:pt modelId="{657C39EE-3FE0-431E-BB24-4339FEAABBD6}" type="pres">
      <dgm:prSet presAssocID="{C692D0B1-A23B-4ADB-BD97-7AF3EDB1D8CD}" presName="descendantText" presStyleLbl="alignAcc1" presStyleIdx="0" presStyleCnt="5">
        <dgm:presLayoutVars>
          <dgm:bulletEnabled val="1"/>
        </dgm:presLayoutVars>
      </dgm:prSet>
      <dgm:spPr/>
      <dgm:t>
        <a:bodyPr/>
        <a:lstStyle/>
        <a:p>
          <a:endParaRPr lang="en-GB"/>
        </a:p>
      </dgm:t>
    </dgm:pt>
    <dgm:pt modelId="{2DDBE28B-046D-4906-AFBA-0942D0F4D598}" type="pres">
      <dgm:prSet presAssocID="{13459FC2-A821-440E-8C97-875D486052E5}" presName="sp" presStyleCnt="0"/>
      <dgm:spPr/>
    </dgm:pt>
    <dgm:pt modelId="{13E08F5F-47A6-4A88-9133-DA552A014FB6}" type="pres">
      <dgm:prSet presAssocID="{099DA30F-B495-44B6-8D9B-387A215B32AE}" presName="composite" presStyleCnt="0"/>
      <dgm:spPr/>
    </dgm:pt>
    <dgm:pt modelId="{B6C677FA-F276-4D9C-BC2A-49E24B4E8D64}" type="pres">
      <dgm:prSet presAssocID="{099DA30F-B495-44B6-8D9B-387A215B32AE}" presName="parentText" presStyleLbl="alignNode1" presStyleIdx="1" presStyleCnt="5">
        <dgm:presLayoutVars>
          <dgm:chMax val="1"/>
          <dgm:bulletEnabled val="1"/>
        </dgm:presLayoutVars>
      </dgm:prSet>
      <dgm:spPr/>
      <dgm:t>
        <a:bodyPr/>
        <a:lstStyle/>
        <a:p>
          <a:endParaRPr lang="en-GB"/>
        </a:p>
      </dgm:t>
    </dgm:pt>
    <dgm:pt modelId="{51F6F6E2-7AFC-448A-9F47-BAD6BB1571B8}" type="pres">
      <dgm:prSet presAssocID="{099DA30F-B495-44B6-8D9B-387A215B32AE}" presName="descendantText" presStyleLbl="alignAcc1" presStyleIdx="1" presStyleCnt="5">
        <dgm:presLayoutVars>
          <dgm:bulletEnabled val="1"/>
        </dgm:presLayoutVars>
      </dgm:prSet>
      <dgm:spPr/>
      <dgm:t>
        <a:bodyPr/>
        <a:lstStyle/>
        <a:p>
          <a:endParaRPr lang="en-GB"/>
        </a:p>
      </dgm:t>
    </dgm:pt>
    <dgm:pt modelId="{092C2F82-422E-404A-9719-3A52ACAA31E8}" type="pres">
      <dgm:prSet presAssocID="{D52898D4-D81A-4075-824C-4EAAC89BE438}" presName="sp" presStyleCnt="0"/>
      <dgm:spPr/>
    </dgm:pt>
    <dgm:pt modelId="{5A852929-6A05-4215-82E1-1F2B7FCE06ED}" type="pres">
      <dgm:prSet presAssocID="{7D895C1F-791A-4847-9F0D-442827FC14BC}" presName="composite" presStyleCnt="0"/>
      <dgm:spPr/>
    </dgm:pt>
    <dgm:pt modelId="{1C797EF2-0100-4355-91E6-7DF4CAB4D227}" type="pres">
      <dgm:prSet presAssocID="{7D895C1F-791A-4847-9F0D-442827FC14BC}" presName="parentText" presStyleLbl="alignNode1" presStyleIdx="2" presStyleCnt="5">
        <dgm:presLayoutVars>
          <dgm:chMax val="1"/>
          <dgm:bulletEnabled val="1"/>
        </dgm:presLayoutVars>
      </dgm:prSet>
      <dgm:spPr/>
      <dgm:t>
        <a:bodyPr/>
        <a:lstStyle/>
        <a:p>
          <a:endParaRPr lang="en-GB"/>
        </a:p>
      </dgm:t>
    </dgm:pt>
    <dgm:pt modelId="{E085F1B3-DCD4-442D-9672-6E3230BDFA2C}" type="pres">
      <dgm:prSet presAssocID="{7D895C1F-791A-4847-9F0D-442827FC14BC}" presName="descendantText" presStyleLbl="alignAcc1" presStyleIdx="2" presStyleCnt="5">
        <dgm:presLayoutVars>
          <dgm:bulletEnabled val="1"/>
        </dgm:presLayoutVars>
      </dgm:prSet>
      <dgm:spPr/>
      <dgm:t>
        <a:bodyPr/>
        <a:lstStyle/>
        <a:p>
          <a:endParaRPr lang="en-GB"/>
        </a:p>
      </dgm:t>
    </dgm:pt>
    <dgm:pt modelId="{6F17734A-FEC3-4BF6-99CB-D1D53E3A54F8}" type="pres">
      <dgm:prSet presAssocID="{A05AF9D1-D27C-441F-A842-C0F9442B6F4B}" presName="sp" presStyleCnt="0"/>
      <dgm:spPr/>
    </dgm:pt>
    <dgm:pt modelId="{1818ADC7-957F-4AA5-BEA1-45868FA73375}" type="pres">
      <dgm:prSet presAssocID="{7CD2260F-D900-4F9B-A7C4-102527145040}" presName="composite" presStyleCnt="0"/>
      <dgm:spPr/>
    </dgm:pt>
    <dgm:pt modelId="{C495625F-E265-4498-AE9E-11AAFAA13207}" type="pres">
      <dgm:prSet presAssocID="{7CD2260F-D900-4F9B-A7C4-102527145040}" presName="parentText" presStyleLbl="alignNode1" presStyleIdx="3" presStyleCnt="5">
        <dgm:presLayoutVars>
          <dgm:chMax val="1"/>
          <dgm:bulletEnabled val="1"/>
        </dgm:presLayoutVars>
      </dgm:prSet>
      <dgm:spPr/>
      <dgm:t>
        <a:bodyPr/>
        <a:lstStyle/>
        <a:p>
          <a:endParaRPr lang="en-GB"/>
        </a:p>
      </dgm:t>
    </dgm:pt>
    <dgm:pt modelId="{F080BA66-26AB-46F3-B032-73B014934497}" type="pres">
      <dgm:prSet presAssocID="{7CD2260F-D900-4F9B-A7C4-102527145040}" presName="descendantText" presStyleLbl="alignAcc1" presStyleIdx="3" presStyleCnt="5">
        <dgm:presLayoutVars>
          <dgm:bulletEnabled val="1"/>
        </dgm:presLayoutVars>
      </dgm:prSet>
      <dgm:spPr/>
      <dgm:t>
        <a:bodyPr/>
        <a:lstStyle/>
        <a:p>
          <a:endParaRPr lang="en-GB"/>
        </a:p>
      </dgm:t>
    </dgm:pt>
    <dgm:pt modelId="{6E7751C4-B512-4C52-A4D5-0D49962D59FD}" type="pres">
      <dgm:prSet presAssocID="{95AB5D7C-D933-4BEA-8597-914FA61B27A5}" presName="sp" presStyleCnt="0"/>
      <dgm:spPr/>
    </dgm:pt>
    <dgm:pt modelId="{2772B47B-9766-4C09-8F2D-462E465601D5}" type="pres">
      <dgm:prSet presAssocID="{D52D7A9D-416A-48CC-97A3-FD354B92AC24}" presName="composite" presStyleCnt="0"/>
      <dgm:spPr/>
    </dgm:pt>
    <dgm:pt modelId="{BCCC49A0-8817-4D49-AE1D-0F49F1A380B0}" type="pres">
      <dgm:prSet presAssocID="{D52D7A9D-416A-48CC-97A3-FD354B92AC24}" presName="parentText" presStyleLbl="alignNode1" presStyleIdx="4" presStyleCnt="5">
        <dgm:presLayoutVars>
          <dgm:chMax val="1"/>
          <dgm:bulletEnabled val="1"/>
        </dgm:presLayoutVars>
      </dgm:prSet>
      <dgm:spPr/>
      <dgm:t>
        <a:bodyPr/>
        <a:lstStyle/>
        <a:p>
          <a:endParaRPr lang="en-GB"/>
        </a:p>
      </dgm:t>
    </dgm:pt>
    <dgm:pt modelId="{749AF074-4E01-42CB-B32D-56164CED67C4}" type="pres">
      <dgm:prSet presAssocID="{D52D7A9D-416A-48CC-97A3-FD354B92AC24}" presName="descendantText" presStyleLbl="alignAcc1" presStyleIdx="4" presStyleCnt="5">
        <dgm:presLayoutVars>
          <dgm:bulletEnabled val="1"/>
        </dgm:presLayoutVars>
      </dgm:prSet>
      <dgm:spPr/>
      <dgm:t>
        <a:bodyPr/>
        <a:lstStyle/>
        <a:p>
          <a:endParaRPr lang="en-GB"/>
        </a:p>
      </dgm:t>
    </dgm:pt>
  </dgm:ptLst>
  <dgm:cxnLst>
    <dgm:cxn modelId="{A009558E-A5DB-4C72-9E85-B8749998B9A2}" srcId="{944FC0B9-4858-40E0-9309-DC7E155775D0}" destId="{C692D0B1-A23B-4ADB-BD97-7AF3EDB1D8CD}" srcOrd="0" destOrd="0" parTransId="{2933A0FF-082F-480D-B8C4-1F2937ECB160}" sibTransId="{13459FC2-A821-440E-8C97-875D486052E5}"/>
    <dgm:cxn modelId="{42076975-DE1C-4A45-982F-45051BA22F55}" type="presOf" srcId="{D52D7A9D-416A-48CC-97A3-FD354B92AC24}" destId="{BCCC49A0-8817-4D49-AE1D-0F49F1A380B0}" srcOrd="0" destOrd="0" presId="urn:microsoft.com/office/officeart/2005/8/layout/chevron2"/>
    <dgm:cxn modelId="{D58AE32D-CC1A-4814-AE03-B857F523C277}" srcId="{7CD2260F-D900-4F9B-A7C4-102527145040}" destId="{7F38CE85-5BEA-43A4-BB24-40286E846F7A}" srcOrd="0" destOrd="0" parTransId="{EBC16048-C13F-4E9C-BB56-C1E92BBB3A6B}" sibTransId="{C34AD964-827B-4F6B-B68C-4909B1EF5670}"/>
    <dgm:cxn modelId="{A74B7D95-2CF5-4CBA-8585-C55BC8BE3958}" type="presOf" srcId="{F4564A1A-C720-40E2-87EE-0F46A4929D57}" destId="{F080BA66-26AB-46F3-B032-73B014934497}" srcOrd="0" destOrd="2" presId="urn:microsoft.com/office/officeart/2005/8/layout/chevron2"/>
    <dgm:cxn modelId="{D042C4FD-FE04-45EA-82C5-E250BD1E9B64}" srcId="{099DA30F-B495-44B6-8D9B-387A215B32AE}" destId="{E476129B-F0FB-47BC-814F-C1CAF6F83C47}" srcOrd="1" destOrd="0" parTransId="{370C9FE2-A64C-43BF-95DB-AC344758A09E}" sibTransId="{39831F7D-8E57-4BA3-8106-053BC4861517}"/>
    <dgm:cxn modelId="{A4BCC2BE-42FB-4D61-992A-CF5E0C21A506}" type="presOf" srcId="{099DA30F-B495-44B6-8D9B-387A215B32AE}" destId="{B6C677FA-F276-4D9C-BC2A-49E24B4E8D64}" srcOrd="0" destOrd="0" presId="urn:microsoft.com/office/officeart/2005/8/layout/chevron2"/>
    <dgm:cxn modelId="{429E4565-43B1-41DC-8E08-6A54A4F4260D}" type="presOf" srcId="{7CD2260F-D900-4F9B-A7C4-102527145040}" destId="{C495625F-E265-4498-AE9E-11AAFAA13207}" srcOrd="0" destOrd="0" presId="urn:microsoft.com/office/officeart/2005/8/layout/chevron2"/>
    <dgm:cxn modelId="{25E1EC42-0F34-4850-9B10-B1E15A6F7126}" srcId="{D52D7A9D-416A-48CC-97A3-FD354B92AC24}" destId="{FD3FBA03-80D6-46C0-9592-B1A948E1E992}" srcOrd="1" destOrd="0" parTransId="{DB403776-E245-4D18-841D-44E7380CB5E2}" sibTransId="{89211718-2677-474A-84CD-CC0301089D74}"/>
    <dgm:cxn modelId="{B3803B95-B959-42F9-BD7A-A7BE461BC23F}" type="presOf" srcId="{E476129B-F0FB-47BC-814F-C1CAF6F83C47}" destId="{51F6F6E2-7AFC-448A-9F47-BAD6BB1571B8}" srcOrd="0" destOrd="1" presId="urn:microsoft.com/office/officeart/2005/8/layout/chevron2"/>
    <dgm:cxn modelId="{6E699330-982F-455B-B6D7-727AF77DD1EC}" type="presOf" srcId="{B1525979-6BB4-464D-ABD8-6109B8CA5EC0}" destId="{E085F1B3-DCD4-442D-9672-6E3230BDFA2C}" srcOrd="0" destOrd="1" presId="urn:microsoft.com/office/officeart/2005/8/layout/chevron2"/>
    <dgm:cxn modelId="{3DEABAF2-3D84-4546-AF34-3F1DC4FCDE60}" type="presOf" srcId="{3CD1B76C-A243-48AB-8129-EFC46D933C9B}" destId="{F080BA66-26AB-46F3-B032-73B014934497}" srcOrd="0" destOrd="1" presId="urn:microsoft.com/office/officeart/2005/8/layout/chevron2"/>
    <dgm:cxn modelId="{4FA0E557-C4CD-4D9B-A68D-01F8E4980EEA}" srcId="{C692D0B1-A23B-4ADB-BD97-7AF3EDB1D8CD}" destId="{23E7FEBF-6C34-4CAD-8B25-81E63F97BA62}" srcOrd="1" destOrd="0" parTransId="{7715B73B-6E25-4731-AC21-12C5AAD67C5F}" sibTransId="{3A63D9FB-742F-4842-A8FC-D757FC1CD10E}"/>
    <dgm:cxn modelId="{1D73C17F-6AD1-43AA-B6D1-2921BFAE90F5}" srcId="{7D895C1F-791A-4847-9F0D-442827FC14BC}" destId="{40D7A232-F12C-49E6-B72A-C226BA3A6B43}" srcOrd="0" destOrd="0" parTransId="{98B0188C-21F2-4E73-B7CB-02E003BEC87E}" sibTransId="{DC0067A0-DD68-4D93-A151-80EC13DAC3C8}"/>
    <dgm:cxn modelId="{B857DF90-B64D-4C8D-9E88-DDC4C1B16567}" srcId="{D52D7A9D-416A-48CC-97A3-FD354B92AC24}" destId="{6DD8EF72-18FD-422B-A695-4FDCE6DF70C4}" srcOrd="0" destOrd="0" parTransId="{42298FCE-F946-41C0-ADF5-D93C272B794C}" sibTransId="{1671C759-28F1-4653-8FBF-3DB33ED2D7E9}"/>
    <dgm:cxn modelId="{49596C85-540E-4E47-BEA2-66E29AD55D90}" srcId="{099DA30F-B495-44B6-8D9B-387A215B32AE}" destId="{6C4CFE00-8A82-45A7-9010-CAB194B4B32B}" srcOrd="0" destOrd="0" parTransId="{3097D474-18F8-4356-8E9E-C1A1EB02029F}" sibTransId="{6FB44DC3-C01C-469B-8D07-076229A4B011}"/>
    <dgm:cxn modelId="{6505CEEB-2A05-44E6-98F8-425602E9BDA6}" type="presOf" srcId="{C692D0B1-A23B-4ADB-BD97-7AF3EDB1D8CD}" destId="{38BBCA56-584A-4FE4-B848-B409C2213F22}" srcOrd="0" destOrd="0" presId="urn:microsoft.com/office/officeart/2005/8/layout/chevron2"/>
    <dgm:cxn modelId="{C88BA642-94FE-4004-859F-F1D61EF7B768}" srcId="{944FC0B9-4858-40E0-9309-DC7E155775D0}" destId="{7D895C1F-791A-4847-9F0D-442827FC14BC}" srcOrd="2" destOrd="0" parTransId="{94F1905F-618A-4D53-A696-90DBE65C72D2}" sibTransId="{A05AF9D1-D27C-441F-A842-C0F9442B6F4B}"/>
    <dgm:cxn modelId="{FB7D45FD-5E95-45EF-9552-9762B48A96CE}" type="presOf" srcId="{944FC0B9-4858-40E0-9309-DC7E155775D0}" destId="{F4D5FB18-499B-4436-BFB8-5F3BADEA7769}" srcOrd="0" destOrd="0" presId="urn:microsoft.com/office/officeart/2005/8/layout/chevron2"/>
    <dgm:cxn modelId="{20E6403F-2EEE-4AA3-8265-A0F28F67AAA7}" type="presOf" srcId="{40D7A232-F12C-49E6-B72A-C226BA3A6B43}" destId="{E085F1B3-DCD4-442D-9672-6E3230BDFA2C}" srcOrd="0" destOrd="0" presId="urn:microsoft.com/office/officeart/2005/8/layout/chevron2"/>
    <dgm:cxn modelId="{B97EACFB-01E5-4D2A-9A94-EEBA5CB1CFF9}" srcId="{7D895C1F-791A-4847-9F0D-442827FC14BC}" destId="{B1525979-6BB4-464D-ABD8-6109B8CA5EC0}" srcOrd="1" destOrd="0" parTransId="{B65C8DCC-6FC1-465A-B803-829059667489}" sibTransId="{79923324-EE49-4E66-B154-DDC50074B0DF}"/>
    <dgm:cxn modelId="{674A0B01-EEF6-476A-8B92-630D0C398B35}" srcId="{C692D0B1-A23B-4ADB-BD97-7AF3EDB1D8CD}" destId="{F973AF8F-0DC1-4F1B-944B-87607528D383}" srcOrd="0" destOrd="0" parTransId="{00CC512B-47BE-4FEC-9D9F-94BAB69099D6}" sibTransId="{BB67259A-7034-45C2-90A7-B9FAD8E7DC12}"/>
    <dgm:cxn modelId="{615FCB40-1B1C-4604-B3E8-26799F159AA7}" type="presOf" srcId="{7D895C1F-791A-4847-9F0D-442827FC14BC}" destId="{1C797EF2-0100-4355-91E6-7DF4CAB4D227}" srcOrd="0" destOrd="0" presId="urn:microsoft.com/office/officeart/2005/8/layout/chevron2"/>
    <dgm:cxn modelId="{7B8657F6-2797-4885-839E-6F02CD96F092}" srcId="{7CD2260F-D900-4F9B-A7C4-102527145040}" destId="{3CD1B76C-A243-48AB-8129-EFC46D933C9B}" srcOrd="1" destOrd="0" parTransId="{0645266A-1124-4BED-A573-36197E30DA00}" sibTransId="{E8E718A9-D244-4975-9CA9-D49B76AA547C}"/>
    <dgm:cxn modelId="{5479FFAF-3C7D-441F-937C-BEE3AB9A0890}" srcId="{944FC0B9-4858-40E0-9309-DC7E155775D0}" destId="{7CD2260F-D900-4F9B-A7C4-102527145040}" srcOrd="3" destOrd="0" parTransId="{C34EBCE2-7AAF-4C12-A1E1-7C051A388B9F}" sibTransId="{95AB5D7C-D933-4BEA-8597-914FA61B27A5}"/>
    <dgm:cxn modelId="{BE98F8A3-1FBA-4010-90DB-2A8DAFF75E34}" type="presOf" srcId="{FD3FBA03-80D6-46C0-9592-B1A948E1E992}" destId="{749AF074-4E01-42CB-B32D-56164CED67C4}" srcOrd="0" destOrd="1" presId="urn:microsoft.com/office/officeart/2005/8/layout/chevron2"/>
    <dgm:cxn modelId="{91357463-2AFD-4F7E-AE8F-EFFED8ABA91F}" srcId="{099DA30F-B495-44B6-8D9B-387A215B32AE}" destId="{3F237932-1C44-4F5C-954E-5F7A4CFCD170}" srcOrd="2" destOrd="0" parTransId="{F3D77246-75FC-4F79-BDE8-9D21F7B20804}" sibTransId="{F060070F-8F32-4B8E-9DBB-F3FE68D9F1EE}"/>
    <dgm:cxn modelId="{A9B6F817-2BDB-4FFC-961C-FBD972A2D68E}" srcId="{C692D0B1-A23B-4ADB-BD97-7AF3EDB1D8CD}" destId="{DC11FF3F-4095-41B7-AB4D-1D6E418A660D}" srcOrd="2" destOrd="0" parTransId="{15ECD95C-6BBF-4D8A-926D-7180A160EDAF}" sibTransId="{418D0049-9F40-4287-96A9-3AB441DECFBD}"/>
    <dgm:cxn modelId="{84ADB7C6-AB69-4522-817D-66F0A4F20CA4}" type="presOf" srcId="{7F38CE85-5BEA-43A4-BB24-40286E846F7A}" destId="{F080BA66-26AB-46F3-B032-73B014934497}" srcOrd="0" destOrd="0" presId="urn:microsoft.com/office/officeart/2005/8/layout/chevron2"/>
    <dgm:cxn modelId="{5068A1E4-BCF1-4C2C-8FAC-5B1DE0A2FCD6}" srcId="{944FC0B9-4858-40E0-9309-DC7E155775D0}" destId="{D52D7A9D-416A-48CC-97A3-FD354B92AC24}" srcOrd="4" destOrd="0" parTransId="{3EB090E1-19C9-4493-A06B-5A863462DD79}" sibTransId="{5FAE4CEB-237C-49A1-BFD0-F0A3BE89713D}"/>
    <dgm:cxn modelId="{3916AD85-4BFF-4B70-A738-CD0EAF3EE2C1}" srcId="{944FC0B9-4858-40E0-9309-DC7E155775D0}" destId="{099DA30F-B495-44B6-8D9B-387A215B32AE}" srcOrd="1" destOrd="0" parTransId="{3F70A0A2-1CAF-4AB7-A273-0F56F3DDB1BA}" sibTransId="{D52898D4-D81A-4075-824C-4EAAC89BE438}"/>
    <dgm:cxn modelId="{1AB144AB-0021-4F61-8999-16BEA0D65D3A}" type="presOf" srcId="{3F237932-1C44-4F5C-954E-5F7A4CFCD170}" destId="{51F6F6E2-7AFC-448A-9F47-BAD6BB1571B8}" srcOrd="0" destOrd="2" presId="urn:microsoft.com/office/officeart/2005/8/layout/chevron2"/>
    <dgm:cxn modelId="{A75FF42D-3CD2-4DDD-8455-CBFA289209C0}" type="presOf" srcId="{6C4CFE00-8A82-45A7-9010-CAB194B4B32B}" destId="{51F6F6E2-7AFC-448A-9F47-BAD6BB1571B8}" srcOrd="0" destOrd="0" presId="urn:microsoft.com/office/officeart/2005/8/layout/chevron2"/>
    <dgm:cxn modelId="{C6491AA3-0030-4A80-AB82-FFB7D94D4EE6}" type="presOf" srcId="{DC11FF3F-4095-41B7-AB4D-1D6E418A660D}" destId="{657C39EE-3FE0-431E-BB24-4339FEAABBD6}" srcOrd="0" destOrd="2" presId="urn:microsoft.com/office/officeart/2005/8/layout/chevron2"/>
    <dgm:cxn modelId="{CB50B135-030A-4995-994D-746BB3C60CD4}" srcId="{7CD2260F-D900-4F9B-A7C4-102527145040}" destId="{F4564A1A-C720-40E2-87EE-0F46A4929D57}" srcOrd="2" destOrd="0" parTransId="{15711C02-70A3-45FE-B84D-2A2AE1804634}" sibTransId="{08A8DC3A-A69D-4EF9-8A9A-CC527078F44E}"/>
    <dgm:cxn modelId="{4F793D14-17DE-4AB2-91CD-91A8B9647316}" type="presOf" srcId="{6DD8EF72-18FD-422B-A695-4FDCE6DF70C4}" destId="{749AF074-4E01-42CB-B32D-56164CED67C4}" srcOrd="0" destOrd="0" presId="urn:microsoft.com/office/officeart/2005/8/layout/chevron2"/>
    <dgm:cxn modelId="{E9CEF633-53DA-402E-A72C-C19D1ED4C6D5}" type="presOf" srcId="{23E7FEBF-6C34-4CAD-8B25-81E63F97BA62}" destId="{657C39EE-3FE0-431E-BB24-4339FEAABBD6}" srcOrd="0" destOrd="1" presId="urn:microsoft.com/office/officeart/2005/8/layout/chevron2"/>
    <dgm:cxn modelId="{279CBCDC-3E56-4FAB-803D-44E8A3CF0AF3}" type="presOf" srcId="{F973AF8F-0DC1-4F1B-944B-87607528D383}" destId="{657C39EE-3FE0-431E-BB24-4339FEAABBD6}" srcOrd="0" destOrd="0" presId="urn:microsoft.com/office/officeart/2005/8/layout/chevron2"/>
    <dgm:cxn modelId="{522DC9F4-6CA9-4BCA-A3AC-104D076B7826}" type="presParOf" srcId="{F4D5FB18-499B-4436-BFB8-5F3BADEA7769}" destId="{B9BF1B35-38DB-46A2-A6F3-134C69797B5D}" srcOrd="0" destOrd="0" presId="urn:microsoft.com/office/officeart/2005/8/layout/chevron2"/>
    <dgm:cxn modelId="{0C171E16-F4BC-4755-87E4-A77845E6F488}" type="presParOf" srcId="{B9BF1B35-38DB-46A2-A6F3-134C69797B5D}" destId="{38BBCA56-584A-4FE4-B848-B409C2213F22}" srcOrd="0" destOrd="0" presId="urn:microsoft.com/office/officeart/2005/8/layout/chevron2"/>
    <dgm:cxn modelId="{9E501996-CE72-4897-9622-092ECF533A97}" type="presParOf" srcId="{B9BF1B35-38DB-46A2-A6F3-134C69797B5D}" destId="{657C39EE-3FE0-431E-BB24-4339FEAABBD6}" srcOrd="1" destOrd="0" presId="urn:microsoft.com/office/officeart/2005/8/layout/chevron2"/>
    <dgm:cxn modelId="{78A94431-F791-40E8-9951-0C574188DBE8}" type="presParOf" srcId="{F4D5FB18-499B-4436-BFB8-5F3BADEA7769}" destId="{2DDBE28B-046D-4906-AFBA-0942D0F4D598}" srcOrd="1" destOrd="0" presId="urn:microsoft.com/office/officeart/2005/8/layout/chevron2"/>
    <dgm:cxn modelId="{F48FBB91-E759-48EA-BF27-558610F87AAA}" type="presParOf" srcId="{F4D5FB18-499B-4436-BFB8-5F3BADEA7769}" destId="{13E08F5F-47A6-4A88-9133-DA552A014FB6}" srcOrd="2" destOrd="0" presId="urn:microsoft.com/office/officeart/2005/8/layout/chevron2"/>
    <dgm:cxn modelId="{894A0DE7-A14F-4E2A-A088-940608401F06}" type="presParOf" srcId="{13E08F5F-47A6-4A88-9133-DA552A014FB6}" destId="{B6C677FA-F276-4D9C-BC2A-49E24B4E8D64}" srcOrd="0" destOrd="0" presId="urn:microsoft.com/office/officeart/2005/8/layout/chevron2"/>
    <dgm:cxn modelId="{6F9EBF21-83EE-46CE-8A88-24EF76E5CDF1}" type="presParOf" srcId="{13E08F5F-47A6-4A88-9133-DA552A014FB6}" destId="{51F6F6E2-7AFC-448A-9F47-BAD6BB1571B8}" srcOrd="1" destOrd="0" presId="urn:microsoft.com/office/officeart/2005/8/layout/chevron2"/>
    <dgm:cxn modelId="{ADB5240B-AA96-4B8D-AD5B-17ABA1BD3EBB}" type="presParOf" srcId="{F4D5FB18-499B-4436-BFB8-5F3BADEA7769}" destId="{092C2F82-422E-404A-9719-3A52ACAA31E8}" srcOrd="3" destOrd="0" presId="urn:microsoft.com/office/officeart/2005/8/layout/chevron2"/>
    <dgm:cxn modelId="{3A38EBFB-55D4-4157-9A24-AB2E8BCD7341}" type="presParOf" srcId="{F4D5FB18-499B-4436-BFB8-5F3BADEA7769}" destId="{5A852929-6A05-4215-82E1-1F2B7FCE06ED}" srcOrd="4" destOrd="0" presId="urn:microsoft.com/office/officeart/2005/8/layout/chevron2"/>
    <dgm:cxn modelId="{096A818D-EFE8-424A-AC07-2BF847AADA3B}" type="presParOf" srcId="{5A852929-6A05-4215-82E1-1F2B7FCE06ED}" destId="{1C797EF2-0100-4355-91E6-7DF4CAB4D227}" srcOrd="0" destOrd="0" presId="urn:microsoft.com/office/officeart/2005/8/layout/chevron2"/>
    <dgm:cxn modelId="{BC73C70A-4A95-45C8-BA47-00EE6BE22E26}" type="presParOf" srcId="{5A852929-6A05-4215-82E1-1F2B7FCE06ED}" destId="{E085F1B3-DCD4-442D-9672-6E3230BDFA2C}" srcOrd="1" destOrd="0" presId="urn:microsoft.com/office/officeart/2005/8/layout/chevron2"/>
    <dgm:cxn modelId="{7C45E0B0-43C8-44DD-B2D9-E1CD9C488898}" type="presParOf" srcId="{F4D5FB18-499B-4436-BFB8-5F3BADEA7769}" destId="{6F17734A-FEC3-4BF6-99CB-D1D53E3A54F8}" srcOrd="5" destOrd="0" presId="urn:microsoft.com/office/officeart/2005/8/layout/chevron2"/>
    <dgm:cxn modelId="{A21FD805-14E8-4455-B9A1-3070F9A1A38E}" type="presParOf" srcId="{F4D5FB18-499B-4436-BFB8-5F3BADEA7769}" destId="{1818ADC7-957F-4AA5-BEA1-45868FA73375}" srcOrd="6" destOrd="0" presId="urn:microsoft.com/office/officeart/2005/8/layout/chevron2"/>
    <dgm:cxn modelId="{05CF18F2-E171-44E2-8D37-CDD39A50D314}" type="presParOf" srcId="{1818ADC7-957F-4AA5-BEA1-45868FA73375}" destId="{C495625F-E265-4498-AE9E-11AAFAA13207}" srcOrd="0" destOrd="0" presId="urn:microsoft.com/office/officeart/2005/8/layout/chevron2"/>
    <dgm:cxn modelId="{9B48D83F-7C3A-457A-8AFF-1FED436DFD9B}" type="presParOf" srcId="{1818ADC7-957F-4AA5-BEA1-45868FA73375}" destId="{F080BA66-26AB-46F3-B032-73B014934497}" srcOrd="1" destOrd="0" presId="urn:microsoft.com/office/officeart/2005/8/layout/chevron2"/>
    <dgm:cxn modelId="{B3235E6F-ACFC-4C83-8A03-C6DF050745BC}" type="presParOf" srcId="{F4D5FB18-499B-4436-BFB8-5F3BADEA7769}" destId="{6E7751C4-B512-4C52-A4D5-0D49962D59FD}" srcOrd="7" destOrd="0" presId="urn:microsoft.com/office/officeart/2005/8/layout/chevron2"/>
    <dgm:cxn modelId="{FBC70CD8-EE2F-49DB-8D3B-B145661996B3}" type="presParOf" srcId="{F4D5FB18-499B-4436-BFB8-5F3BADEA7769}" destId="{2772B47B-9766-4C09-8F2D-462E465601D5}" srcOrd="8" destOrd="0" presId="urn:microsoft.com/office/officeart/2005/8/layout/chevron2"/>
    <dgm:cxn modelId="{04FC1925-7D2F-4D14-98B5-2698A4DB2C09}" type="presParOf" srcId="{2772B47B-9766-4C09-8F2D-462E465601D5}" destId="{BCCC49A0-8817-4D49-AE1D-0F49F1A380B0}" srcOrd="0" destOrd="0" presId="urn:microsoft.com/office/officeart/2005/8/layout/chevron2"/>
    <dgm:cxn modelId="{CCB59A7A-5B23-4618-A696-2BD66CAB8F71}" type="presParOf" srcId="{2772B47B-9766-4C09-8F2D-462E465601D5}" destId="{749AF074-4E01-42CB-B32D-56164CED67C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BBCA56-584A-4FE4-B848-B409C2213F22}">
      <dsp:nvSpPr>
        <dsp:cNvPr id="0" name=""/>
        <dsp:cNvSpPr/>
      </dsp:nvSpPr>
      <dsp:spPr>
        <a:xfrm rot="5400000">
          <a:off x="-151663" y="153277"/>
          <a:ext cx="1011088" cy="70776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a:t>CONCERN</a:t>
          </a:r>
        </a:p>
      </dsp:txBody>
      <dsp:txXfrm rot="-5400000">
        <a:off x="1" y="355495"/>
        <a:ext cx="707761" cy="303327"/>
      </dsp:txXfrm>
    </dsp:sp>
    <dsp:sp modelId="{657C39EE-3FE0-431E-BB24-4339FEAABBD6}">
      <dsp:nvSpPr>
        <dsp:cNvPr id="0" name=""/>
        <dsp:cNvSpPr/>
      </dsp:nvSpPr>
      <dsp:spPr>
        <a:xfrm rot="5400000">
          <a:off x="4200402" y="-3491026"/>
          <a:ext cx="657207" cy="764248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Suspected abuse or neglect or risk of harm </a:t>
          </a:r>
          <a:endParaRPr lang="en-GB" sz="1200" kern="1200" dirty="0"/>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Ensure immediate safety</a:t>
          </a:r>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Inform member of staff, manager, Duty Governor as appropriate</a:t>
          </a:r>
        </a:p>
      </dsp:txBody>
      <dsp:txXfrm rot="-5400000">
        <a:off x="707762" y="33696"/>
        <a:ext cx="7610406" cy="593043"/>
      </dsp:txXfrm>
    </dsp:sp>
    <dsp:sp modelId="{B6C677FA-F276-4D9C-BC2A-49E24B4E8D64}">
      <dsp:nvSpPr>
        <dsp:cNvPr id="0" name=""/>
        <dsp:cNvSpPr/>
      </dsp:nvSpPr>
      <dsp:spPr>
        <a:xfrm rot="5400000">
          <a:off x="-151663" y="1046269"/>
          <a:ext cx="1011088" cy="70776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a:t>REFER</a:t>
          </a:r>
        </a:p>
      </dsp:txBody>
      <dsp:txXfrm rot="-5400000">
        <a:off x="1" y="1248487"/>
        <a:ext cx="707761" cy="303327"/>
      </dsp:txXfrm>
    </dsp:sp>
    <dsp:sp modelId="{51F6F6E2-7AFC-448A-9F47-BAD6BB1571B8}">
      <dsp:nvSpPr>
        <dsp:cNvPr id="0" name=""/>
        <dsp:cNvSpPr/>
      </dsp:nvSpPr>
      <dsp:spPr>
        <a:xfrm rot="5400000">
          <a:off x="4200402" y="-2598033"/>
          <a:ext cx="657207" cy="764248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Contact member of staff, concern and keep safe helpline, Duty Governor</a:t>
          </a:r>
          <a:endParaRPr lang="en-GB" sz="1200" kern="1200" dirty="0"/>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Submit complaint</a:t>
          </a:r>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Submit Safeguarding Concern Form</a:t>
          </a:r>
        </a:p>
      </dsp:txBody>
      <dsp:txXfrm rot="-5400000">
        <a:off x="707762" y="926689"/>
        <a:ext cx="7610406" cy="593043"/>
      </dsp:txXfrm>
    </dsp:sp>
    <dsp:sp modelId="{1C797EF2-0100-4355-91E6-7DF4CAB4D227}">
      <dsp:nvSpPr>
        <dsp:cNvPr id="0" name=""/>
        <dsp:cNvSpPr/>
      </dsp:nvSpPr>
      <dsp:spPr>
        <a:xfrm rot="5400000">
          <a:off x="-151663" y="1939262"/>
          <a:ext cx="1011088" cy="70776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a:t>ENQUIRE</a:t>
          </a:r>
        </a:p>
      </dsp:txBody>
      <dsp:txXfrm rot="-5400000">
        <a:off x="1" y="2141480"/>
        <a:ext cx="707761" cy="303327"/>
      </dsp:txXfrm>
    </dsp:sp>
    <dsp:sp modelId="{E085F1B3-DCD4-442D-9672-6E3230BDFA2C}">
      <dsp:nvSpPr>
        <dsp:cNvPr id="0" name=""/>
        <dsp:cNvSpPr/>
      </dsp:nvSpPr>
      <dsp:spPr>
        <a:xfrm rot="5400000">
          <a:off x="4200402" y="-1705041"/>
          <a:ext cx="657207" cy="764248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Consider information and conduct enquiries</a:t>
          </a:r>
          <a:endParaRPr lang="en-GB" sz="1200" kern="1200" dirty="0"/>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Request assistance from Local Authority, as appropriate</a:t>
          </a:r>
        </a:p>
      </dsp:txBody>
      <dsp:txXfrm rot="-5400000">
        <a:off x="707762" y="1819681"/>
        <a:ext cx="7610406" cy="593043"/>
      </dsp:txXfrm>
    </dsp:sp>
    <dsp:sp modelId="{C495625F-E265-4498-AE9E-11AAFAA13207}">
      <dsp:nvSpPr>
        <dsp:cNvPr id="0" name=""/>
        <dsp:cNvSpPr/>
      </dsp:nvSpPr>
      <dsp:spPr>
        <a:xfrm rot="5400000">
          <a:off x="-151663" y="2832255"/>
          <a:ext cx="1011088" cy="70776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a:t>ACTION</a:t>
          </a:r>
        </a:p>
      </dsp:txBody>
      <dsp:txXfrm rot="-5400000">
        <a:off x="1" y="3034473"/>
        <a:ext cx="707761" cy="303327"/>
      </dsp:txXfrm>
    </dsp:sp>
    <dsp:sp modelId="{F080BA66-26AB-46F3-B032-73B014934497}">
      <dsp:nvSpPr>
        <dsp:cNvPr id="0" name=""/>
        <dsp:cNvSpPr/>
      </dsp:nvSpPr>
      <dsp:spPr>
        <a:xfrm rot="5400000">
          <a:off x="4200402" y="-812048"/>
          <a:ext cx="657207" cy="764248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Refer to police</a:t>
          </a:r>
          <a:r>
            <a:rPr lang="en-GB" sz="1200" kern="1200" dirty="0">
              <a:solidFill>
                <a:schemeClr val="tx1"/>
              </a:solidFill>
              <a:latin typeface="Calibri" panose="020F0502020204030204"/>
              <a:ea typeface="+mn-ea"/>
              <a:cs typeface="+mn-cs"/>
            </a:rPr>
            <a:t>, if appropriate</a:t>
          </a:r>
          <a:endParaRPr lang="en-GB" sz="1200" kern="1200" dirty="0">
            <a:solidFill>
              <a:schemeClr val="tx1"/>
            </a:solidFill>
          </a:endParaRPr>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Identify actions to address concerns</a:t>
          </a:r>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Safeguarding multi-disciplinary meeting required</a:t>
          </a:r>
        </a:p>
      </dsp:txBody>
      <dsp:txXfrm rot="-5400000">
        <a:off x="707762" y="2712674"/>
        <a:ext cx="7610406" cy="593043"/>
      </dsp:txXfrm>
    </dsp:sp>
    <dsp:sp modelId="{BCCC49A0-8817-4D49-AE1D-0F49F1A380B0}">
      <dsp:nvSpPr>
        <dsp:cNvPr id="0" name=""/>
        <dsp:cNvSpPr/>
      </dsp:nvSpPr>
      <dsp:spPr>
        <a:xfrm rot="5400000">
          <a:off x="-151663" y="3725248"/>
          <a:ext cx="1011088" cy="70776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a:t>REVIEW</a:t>
          </a:r>
        </a:p>
      </dsp:txBody>
      <dsp:txXfrm rot="-5400000">
        <a:off x="1" y="3927466"/>
        <a:ext cx="707761" cy="303327"/>
      </dsp:txXfrm>
    </dsp:sp>
    <dsp:sp modelId="{749AF074-4E01-42CB-B32D-56164CED67C4}">
      <dsp:nvSpPr>
        <dsp:cNvPr id="0" name=""/>
        <dsp:cNvSpPr/>
      </dsp:nvSpPr>
      <dsp:spPr>
        <a:xfrm rot="5400000">
          <a:off x="4200402" y="80944"/>
          <a:ext cx="657207" cy="764248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Review action plans to ensure delivery</a:t>
          </a:r>
          <a:endParaRPr lang="en-GB" sz="1200" kern="1200" dirty="0"/>
        </a:p>
        <a:p>
          <a:pPr marL="114300" lvl="1" indent="-114300" algn="l" defTabSz="533400">
            <a:lnSpc>
              <a:spcPct val="90000"/>
            </a:lnSpc>
            <a:spcBef>
              <a:spcPct val="0"/>
            </a:spcBef>
            <a:spcAft>
              <a:spcPct val="15000"/>
            </a:spcAft>
            <a:buChar char="••"/>
          </a:pPr>
          <a:r>
            <a:rPr lang="en-GB" sz="1200" kern="1200" dirty="0">
              <a:solidFill>
                <a:sysClr val="windowText" lastClr="000000">
                  <a:hueOff val="0"/>
                  <a:satOff val="0"/>
                  <a:lumOff val="0"/>
                  <a:alphaOff val="0"/>
                </a:sysClr>
              </a:solidFill>
              <a:latin typeface="Calibri" panose="020F0502020204030204"/>
              <a:ea typeface="+mn-ea"/>
              <a:cs typeface="+mn-cs"/>
            </a:rPr>
            <a:t>Provide analysis of safeguarding activity</a:t>
          </a:r>
        </a:p>
      </dsp:txBody>
      <dsp:txXfrm rot="-5400000">
        <a:off x="707762" y="3605666"/>
        <a:ext cx="7610406" cy="59304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16E629-4646-9445-BE81-4949F192FE4D}" type="datetimeFigureOut">
              <a:rPr lang="en-US" smtClean="0"/>
              <a:t>9/22/2021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4C7A84-782D-D44D-94A0-143F02C96250}" type="slidenum">
              <a:rPr lang="en-US" smtClean="0"/>
              <a:t>‹#›</a:t>
            </a:fld>
            <a:endParaRPr lang="en-US"/>
          </a:p>
        </p:txBody>
      </p:sp>
    </p:spTree>
    <p:extLst>
      <p:ext uri="{BB962C8B-B14F-4D97-AF65-F5344CB8AC3E}">
        <p14:creationId xmlns:p14="http://schemas.microsoft.com/office/powerpoint/2010/main" val="1185838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4C7A84-782D-D44D-94A0-143F02C96250}" type="slidenum">
              <a:rPr lang="en-US" smtClean="0"/>
              <a:t>2</a:t>
            </a:fld>
            <a:endParaRPr lang="en-US"/>
          </a:p>
        </p:txBody>
      </p:sp>
    </p:spTree>
    <p:extLst>
      <p:ext uri="{BB962C8B-B14F-4D97-AF65-F5344CB8AC3E}">
        <p14:creationId xmlns:p14="http://schemas.microsoft.com/office/powerpoint/2010/main" val="1857562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4C7A84-782D-D44D-94A0-143F02C96250}" type="slidenum">
              <a:rPr lang="en-US" smtClean="0"/>
              <a:t>5</a:t>
            </a:fld>
            <a:endParaRPr lang="en-US"/>
          </a:p>
        </p:txBody>
      </p:sp>
    </p:spTree>
    <p:extLst>
      <p:ext uri="{BB962C8B-B14F-4D97-AF65-F5344CB8AC3E}">
        <p14:creationId xmlns:p14="http://schemas.microsoft.com/office/powerpoint/2010/main" val="531194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fld id="{BE4C7A84-782D-D44D-94A0-143F02C96250}" type="slidenum">
              <a:rPr lang="en-US" smtClean="0"/>
              <a:t>10</a:t>
            </a:fld>
            <a:endParaRPr lang="en-US"/>
          </a:p>
        </p:txBody>
      </p:sp>
    </p:spTree>
    <p:extLst>
      <p:ext uri="{BB962C8B-B14F-4D97-AF65-F5344CB8AC3E}">
        <p14:creationId xmlns:p14="http://schemas.microsoft.com/office/powerpoint/2010/main" val="1258602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321B1F-99A0-7246-9F51-9E21B073B1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2599CDED-6FA5-9B4C-8928-866A3FEEA1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EB8ADA6-2AAE-E547-B352-EE1CDCD0C6B4}"/>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A06DAA53-88B5-6A48-B6CB-A36538134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6966D0D-1144-384D-84F8-34EC7BE398B6}"/>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170969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651D43-4179-5649-8D1A-EE07E38B90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1CBB0C7-C351-4749-BB39-68A8F18136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4BEBB25-3608-C94D-9E17-19FDD55347BE}"/>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4D2F4E9C-F002-CC45-B319-C2C5DDA150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FAF7D4B-1952-6041-AD35-A805E76D9C27}"/>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710814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CF74027-68EC-E444-9C98-49154E5E6F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4B1A6BA3-B6F9-454B-9A48-951A2723F9B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3ED8125-628E-F64D-8197-1B7F467E1268}"/>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18A19B4C-6C33-FC41-BD2D-3C777E82E8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BA54C04-CDC1-1440-ADBF-8D91115F378F}"/>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1608460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785349-2C05-C747-B71B-1692EC9AD6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1C529D5-0A38-5D46-BAD1-AA2141CAE0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15C80CD-5DDE-E142-BDF5-B8DA010536DA}"/>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B827F1E7-8E3C-9A4C-A0FB-48F6A07C23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8871CF7-5EE7-2345-836F-93E436C80AC1}"/>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298327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EE3F11-4721-9446-AAAD-DDE669902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18F4482A-FFCD-434E-83A8-FB3B8BDE03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627B3B77-F2C6-214A-A232-3BB7A06DD096}"/>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28A8586E-88D5-7644-B398-D887CDAC9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DDFA654-70E0-C44B-BBC5-9FC681E78257}"/>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4015275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0FE13F-CA63-184A-BCFE-78BF45FF0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5248E22-368A-8E41-8EF3-BA6E9AA92C4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B6032F5-02DA-7648-9F24-85D637D9E1E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EE32308-28E6-1A40-9E01-2CDB86C199F5}"/>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6" name="Footer Placeholder 5">
            <a:extLst>
              <a:ext uri="{FF2B5EF4-FFF2-40B4-BE49-F238E27FC236}">
                <a16:creationId xmlns:a16="http://schemas.microsoft.com/office/drawing/2014/main" xmlns="" id="{D0EF4C46-F1ED-7445-8BAB-571F5AA52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95337D0-8B90-3348-8D5D-CF04847047B0}"/>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833229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B655CF-64B1-B340-894E-3E1FDB0874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5F8F373-DB4D-1F47-9D44-BF593FD93C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B6F78F84-79E2-5342-85A5-78893D3C6BD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D4FFD70-67B4-FE49-8C75-DC11A92DC2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D16032DC-DB0E-534E-9C56-8929319716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6710821-B984-7B4B-A79E-A584C66A0A65}"/>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8" name="Footer Placeholder 7">
            <a:extLst>
              <a:ext uri="{FF2B5EF4-FFF2-40B4-BE49-F238E27FC236}">
                <a16:creationId xmlns:a16="http://schemas.microsoft.com/office/drawing/2014/main" xmlns="" id="{510F658C-CBA9-844C-9DD9-912E032BF4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CDB29C1-8B7D-314F-9889-9F2FCCBDCFB7}"/>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3957876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D1A3F8-DBC5-314E-964B-1659DAD02F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DA0FE706-4D7D-7A41-9583-E08868A6D7D0}"/>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4" name="Footer Placeholder 3">
            <a:extLst>
              <a:ext uri="{FF2B5EF4-FFF2-40B4-BE49-F238E27FC236}">
                <a16:creationId xmlns:a16="http://schemas.microsoft.com/office/drawing/2014/main" xmlns="" id="{97A5A8BB-11AE-5A4E-81DF-1BAE511B36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9FFD3ED-3B0C-2347-AA84-B2734CD046DB}"/>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2876193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481F624-1774-4A49-837D-3FB9A8A28627}"/>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3" name="Footer Placeholder 2">
            <a:extLst>
              <a:ext uri="{FF2B5EF4-FFF2-40B4-BE49-F238E27FC236}">
                <a16:creationId xmlns:a16="http://schemas.microsoft.com/office/drawing/2014/main" xmlns="" id="{009D19C4-29F6-7F46-B90B-3764ACB850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FE732276-073F-684C-93C8-4E031F028FF9}"/>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161483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BC8424-4F15-C349-A7AA-93E74C4BAB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A5297AF-2DCC-A744-8073-2EA90E5E4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3123A05-0D67-F843-B919-BD510E1F66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D4DC3180-0919-2142-A291-25CF03709995}"/>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6" name="Footer Placeholder 5">
            <a:extLst>
              <a:ext uri="{FF2B5EF4-FFF2-40B4-BE49-F238E27FC236}">
                <a16:creationId xmlns:a16="http://schemas.microsoft.com/office/drawing/2014/main" xmlns="" id="{E0A7FC66-825A-5D4A-A7F2-586710296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85DEADC-E8A3-C141-861F-DB963E36532A}"/>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195484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D3EE90-8DBB-F44D-B9D6-A464E51C72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A7FCCDB-C576-2548-9DA6-D14BC526C8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88E79B3D-6486-BF4E-ABF8-80FD7729E5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7DCE3335-86D8-5B40-B7F1-26A4BABFE5A9}"/>
              </a:ext>
            </a:extLst>
          </p:cNvPr>
          <p:cNvSpPr>
            <a:spLocks noGrp="1"/>
          </p:cNvSpPr>
          <p:nvPr>
            <p:ph type="dt" sz="half" idx="10"/>
          </p:nvPr>
        </p:nvSpPr>
        <p:spPr/>
        <p:txBody>
          <a:bodyPr/>
          <a:lstStyle/>
          <a:p>
            <a:fld id="{7635EF11-A117-8D49-A52F-8049E00F4EE5}" type="datetimeFigureOut">
              <a:rPr lang="en-US" smtClean="0"/>
              <a:t>9/22/2021</a:t>
            </a:fld>
            <a:endParaRPr lang="en-US"/>
          </a:p>
        </p:txBody>
      </p:sp>
      <p:sp>
        <p:nvSpPr>
          <p:cNvPr id="6" name="Footer Placeholder 5">
            <a:extLst>
              <a:ext uri="{FF2B5EF4-FFF2-40B4-BE49-F238E27FC236}">
                <a16:creationId xmlns:a16="http://schemas.microsoft.com/office/drawing/2014/main" xmlns="" id="{D6B1263B-2DAD-2741-9146-3DDC701AD4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2BF78A9-80AD-8F49-BE1D-3F743476835C}"/>
              </a:ext>
            </a:extLst>
          </p:cNvPr>
          <p:cNvSpPr>
            <a:spLocks noGrp="1"/>
          </p:cNvSpPr>
          <p:nvPr>
            <p:ph type="sldNum" sz="quarter" idx="12"/>
          </p:nvPr>
        </p:nvSpPr>
        <p:spPr/>
        <p:txBody>
          <a:bodyPr/>
          <a:lstStyle/>
          <a:p>
            <a:fld id="{DAADA0B4-E7E2-644A-B7AF-90DBC32CFA42}" type="slidenum">
              <a:rPr lang="en-US" smtClean="0"/>
              <a:t>‹#›</a:t>
            </a:fld>
            <a:endParaRPr lang="en-US"/>
          </a:p>
        </p:txBody>
      </p:sp>
    </p:spTree>
    <p:extLst>
      <p:ext uri="{BB962C8B-B14F-4D97-AF65-F5344CB8AC3E}">
        <p14:creationId xmlns:p14="http://schemas.microsoft.com/office/powerpoint/2010/main" val="3357729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0C528DD-3DEC-E04C-A299-354DE473B9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23C649E-EFE3-DE4C-85E1-46E0572328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DEF815A-1A84-5F4A-8105-3620130C9E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35EF11-A117-8D49-A52F-8049E00F4EE5}" type="datetimeFigureOut">
              <a:rPr lang="en-US" smtClean="0"/>
              <a:t>9/22/2021</a:t>
            </a:fld>
            <a:endParaRPr lang="en-US"/>
          </a:p>
        </p:txBody>
      </p:sp>
      <p:sp>
        <p:nvSpPr>
          <p:cNvPr id="5" name="Footer Placeholder 4">
            <a:extLst>
              <a:ext uri="{FF2B5EF4-FFF2-40B4-BE49-F238E27FC236}">
                <a16:creationId xmlns:a16="http://schemas.microsoft.com/office/drawing/2014/main" xmlns="" id="{C3B97442-7E41-2646-B4DA-619133FC5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BCEDA703-49A6-DD4D-8886-6C9406D9C5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DA0B4-E7E2-644A-B7AF-90DBC32CFA42}" type="slidenum">
              <a:rPr lang="en-US" smtClean="0"/>
              <a:t>‹#›</a:t>
            </a:fld>
            <a:endParaRPr lang="en-US"/>
          </a:p>
        </p:txBody>
      </p:sp>
    </p:spTree>
    <p:extLst>
      <p:ext uri="{BB962C8B-B14F-4D97-AF65-F5344CB8AC3E}">
        <p14:creationId xmlns:p14="http://schemas.microsoft.com/office/powerpoint/2010/main" val="3880887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053F5A-C147-AB49-9F85-E145271766A1}"/>
              </a:ext>
            </a:extLst>
          </p:cNvPr>
          <p:cNvSpPr>
            <a:spLocks noGrp="1"/>
          </p:cNvSpPr>
          <p:nvPr>
            <p:ph type="ctrTitle"/>
          </p:nvPr>
        </p:nvSpPr>
        <p:spPr>
          <a:xfrm>
            <a:off x="534257" y="1225104"/>
            <a:ext cx="11065268" cy="1655762"/>
          </a:xfrm>
        </p:spPr>
        <p:txBody>
          <a:bodyPr>
            <a:normAutofit fontScale="90000"/>
          </a:bodyPr>
          <a:lstStyle/>
          <a:p>
            <a:r>
              <a:rPr lang="en-US" b="1" dirty="0"/>
              <a:t>Effective collaboration </a:t>
            </a:r>
            <a:br>
              <a:rPr lang="en-US" b="1" dirty="0"/>
            </a:br>
            <a:r>
              <a:rPr lang="en-US" b="1" dirty="0"/>
              <a:t>Prisons and Safeguarding Adults Boards</a:t>
            </a:r>
          </a:p>
        </p:txBody>
      </p:sp>
      <p:sp>
        <p:nvSpPr>
          <p:cNvPr id="3" name="Subtitle 2">
            <a:extLst>
              <a:ext uri="{FF2B5EF4-FFF2-40B4-BE49-F238E27FC236}">
                <a16:creationId xmlns:a16="http://schemas.microsoft.com/office/drawing/2014/main" xmlns="" id="{67DF9666-C831-9D4A-B6A2-74314EC8BA53}"/>
              </a:ext>
            </a:extLst>
          </p:cNvPr>
          <p:cNvSpPr>
            <a:spLocks noGrp="1"/>
          </p:cNvSpPr>
          <p:nvPr>
            <p:ph type="subTitle" idx="1"/>
          </p:nvPr>
        </p:nvSpPr>
        <p:spPr/>
        <p:txBody>
          <a:bodyPr>
            <a:normAutofit/>
          </a:bodyPr>
          <a:lstStyle/>
          <a:p>
            <a:r>
              <a:rPr lang="en-US" sz="2800" dirty="0"/>
              <a:t>Mark Godfrey</a:t>
            </a:r>
          </a:p>
          <a:p>
            <a:r>
              <a:rPr lang="en-US" sz="2800" dirty="0"/>
              <a:t>Independent Chair</a:t>
            </a:r>
          </a:p>
          <a:p>
            <a:r>
              <a:rPr lang="en-US" sz="2800" dirty="0"/>
              <a:t>Royal Greenwich Safeguarding Adults Board</a:t>
            </a:r>
          </a:p>
        </p:txBody>
      </p:sp>
    </p:spTree>
    <p:extLst>
      <p:ext uri="{BB962C8B-B14F-4D97-AF65-F5344CB8AC3E}">
        <p14:creationId xmlns:p14="http://schemas.microsoft.com/office/powerpoint/2010/main" val="1158505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F5BCB1-3297-C34B-B3E5-FF84941AD404}"/>
              </a:ext>
            </a:extLst>
          </p:cNvPr>
          <p:cNvSpPr>
            <a:spLocks noGrp="1"/>
          </p:cNvSpPr>
          <p:nvPr>
            <p:ph type="title"/>
          </p:nvPr>
        </p:nvSpPr>
        <p:spPr>
          <a:xfrm>
            <a:off x="838200" y="365126"/>
            <a:ext cx="10515600" cy="734210"/>
          </a:xfrm>
        </p:spPr>
        <p:txBody>
          <a:bodyPr>
            <a:normAutofit/>
          </a:bodyPr>
          <a:lstStyle/>
          <a:p>
            <a:pPr algn="ctr"/>
            <a:r>
              <a:rPr lang="en-US" sz="4000" b="1" dirty="0"/>
              <a:t>Effective collaboration – what you can do</a:t>
            </a:r>
          </a:p>
        </p:txBody>
      </p:sp>
      <p:sp>
        <p:nvSpPr>
          <p:cNvPr id="3" name="Content Placeholder 2">
            <a:extLst>
              <a:ext uri="{FF2B5EF4-FFF2-40B4-BE49-F238E27FC236}">
                <a16:creationId xmlns:a16="http://schemas.microsoft.com/office/drawing/2014/main" xmlns="" id="{11718AEE-752B-FF40-BC6D-2CA9B70EBB33}"/>
              </a:ext>
            </a:extLst>
          </p:cNvPr>
          <p:cNvSpPr>
            <a:spLocks noGrp="1"/>
          </p:cNvSpPr>
          <p:nvPr>
            <p:ph idx="1"/>
          </p:nvPr>
        </p:nvSpPr>
        <p:spPr>
          <a:xfrm>
            <a:off x="660971" y="1335641"/>
            <a:ext cx="10870058" cy="4623372"/>
          </a:xfrm>
        </p:spPr>
        <p:txBody>
          <a:bodyPr>
            <a:normAutofit fontScale="40000" lnSpcReduction="20000"/>
          </a:bodyPr>
          <a:lstStyle/>
          <a:p>
            <a:r>
              <a:rPr lang="en-US" sz="6600" dirty="0"/>
              <a:t>Understand what the current engagement there is with prisons, LA, NHS and Police</a:t>
            </a:r>
          </a:p>
          <a:p>
            <a:r>
              <a:rPr lang="en-US" sz="6500" dirty="0"/>
              <a:t>Engage with prison governors and agree a representative to attend the board – Governor/Deputy Governor/Safer Custody Lead etc.</a:t>
            </a:r>
          </a:p>
          <a:p>
            <a:r>
              <a:rPr lang="en-US" sz="6500" dirty="0"/>
              <a:t>Ensure the Council’s Safeguarding Lead, Assistant Director and Prison lead meet regularly</a:t>
            </a:r>
          </a:p>
          <a:p>
            <a:r>
              <a:rPr lang="en-US" sz="6500" dirty="0"/>
              <a:t>Understand how people in prison are provided with healthcare, how care and support needs are assessed, how care is commissioned and provided and monitor and discuss these arrangements at the Board, identifying any issues</a:t>
            </a:r>
          </a:p>
          <a:p>
            <a:r>
              <a:rPr lang="en-US" sz="6600" dirty="0"/>
              <a:t>Engage with the regional HMPPS Lead - Health and Wellbeing and Social Care</a:t>
            </a:r>
          </a:p>
          <a:p>
            <a:r>
              <a:rPr lang="en-US" sz="6600" dirty="0"/>
              <a:t>Support the development of an MOU/good practice guidance</a:t>
            </a:r>
          </a:p>
          <a:p>
            <a:endParaRPr lang="en-US" sz="6600" dirty="0"/>
          </a:p>
          <a:p>
            <a:endParaRPr lang="en-US" sz="6500" dirty="0"/>
          </a:p>
          <a:p>
            <a:endParaRPr lang="en-US" dirty="0"/>
          </a:p>
        </p:txBody>
      </p:sp>
    </p:spTree>
    <p:extLst>
      <p:ext uri="{BB962C8B-B14F-4D97-AF65-F5344CB8AC3E}">
        <p14:creationId xmlns:p14="http://schemas.microsoft.com/office/powerpoint/2010/main" val="3364821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F5BCB1-3297-C34B-B3E5-FF84941AD404}"/>
              </a:ext>
            </a:extLst>
          </p:cNvPr>
          <p:cNvSpPr>
            <a:spLocks noGrp="1"/>
          </p:cNvSpPr>
          <p:nvPr>
            <p:ph type="title"/>
          </p:nvPr>
        </p:nvSpPr>
        <p:spPr>
          <a:xfrm>
            <a:off x="838200" y="365125"/>
            <a:ext cx="10515600" cy="806129"/>
          </a:xfrm>
        </p:spPr>
        <p:txBody>
          <a:bodyPr>
            <a:normAutofit/>
          </a:bodyPr>
          <a:lstStyle/>
          <a:p>
            <a:pPr algn="ctr"/>
            <a:r>
              <a:rPr lang="en-US" sz="4000" b="1" dirty="0"/>
              <a:t>Effective collaboration – what you can do</a:t>
            </a:r>
          </a:p>
        </p:txBody>
      </p:sp>
      <p:sp>
        <p:nvSpPr>
          <p:cNvPr id="3" name="Content Placeholder 2">
            <a:extLst>
              <a:ext uri="{FF2B5EF4-FFF2-40B4-BE49-F238E27FC236}">
                <a16:creationId xmlns:a16="http://schemas.microsoft.com/office/drawing/2014/main" xmlns="" id="{11718AEE-752B-FF40-BC6D-2CA9B70EBB33}"/>
              </a:ext>
            </a:extLst>
          </p:cNvPr>
          <p:cNvSpPr>
            <a:spLocks noGrp="1"/>
          </p:cNvSpPr>
          <p:nvPr>
            <p:ph idx="1"/>
          </p:nvPr>
        </p:nvSpPr>
        <p:spPr>
          <a:xfrm>
            <a:off x="838200" y="1335641"/>
            <a:ext cx="10515600" cy="3904179"/>
          </a:xfrm>
        </p:spPr>
        <p:txBody>
          <a:bodyPr>
            <a:normAutofit fontScale="77500" lnSpcReduction="20000"/>
          </a:bodyPr>
          <a:lstStyle/>
          <a:p>
            <a:r>
              <a:rPr lang="en-US" sz="3600" dirty="0"/>
              <a:t>Engage with colleagues in the Children's partnership regarding overlapping issues e.g., children visiting adults in prison</a:t>
            </a:r>
          </a:p>
          <a:p>
            <a:r>
              <a:rPr lang="en-US" sz="3600" dirty="0"/>
              <a:t>Make SAB agendas relevant for prisons –  ask prisons to present the findings from inspection reports, report on how they have been managing during the pandemic etc. </a:t>
            </a:r>
          </a:p>
          <a:p>
            <a:r>
              <a:rPr lang="en-US" sz="3600" dirty="0"/>
              <a:t>Include prisons in contributing to and participating in Annual Conferences, safeguarding adults month etc.</a:t>
            </a:r>
          </a:p>
          <a:p>
            <a:r>
              <a:rPr lang="en-US" sz="3600" dirty="0"/>
              <a:t>Hold SABs/Challenge events in prisons</a:t>
            </a:r>
          </a:p>
          <a:p>
            <a:r>
              <a:rPr lang="en-US" sz="3600" dirty="0"/>
              <a:t>Ensure prisons are referenced in the Annual Report</a:t>
            </a:r>
          </a:p>
          <a:p>
            <a:r>
              <a:rPr lang="en-US" sz="3400" dirty="0"/>
              <a:t>Develop training materials to support prisons</a:t>
            </a:r>
          </a:p>
          <a:p>
            <a:endParaRPr lang="en-US" sz="3400" dirty="0"/>
          </a:p>
          <a:p>
            <a:endParaRPr lang="en-US" dirty="0"/>
          </a:p>
        </p:txBody>
      </p:sp>
    </p:spTree>
    <p:extLst>
      <p:ext uri="{BB962C8B-B14F-4D97-AF65-F5344CB8AC3E}">
        <p14:creationId xmlns:p14="http://schemas.microsoft.com/office/powerpoint/2010/main" val="2878974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12D349-AC39-4547-B678-04644B0E2401}"/>
              </a:ext>
            </a:extLst>
          </p:cNvPr>
          <p:cNvSpPr>
            <a:spLocks noGrp="1"/>
          </p:cNvSpPr>
          <p:nvPr>
            <p:ph type="title"/>
          </p:nvPr>
        </p:nvSpPr>
        <p:spPr>
          <a:xfrm>
            <a:off x="957209" y="438418"/>
            <a:ext cx="10515600" cy="630095"/>
          </a:xfrm>
        </p:spPr>
        <p:txBody>
          <a:bodyPr>
            <a:noAutofit/>
          </a:bodyPr>
          <a:lstStyle/>
          <a:p>
            <a:pPr algn="ctr"/>
            <a:r>
              <a:rPr lang="en-US" sz="4000" b="1" dirty="0"/>
              <a:t>What safeguarding means in prison</a:t>
            </a:r>
          </a:p>
        </p:txBody>
      </p:sp>
      <p:sp>
        <p:nvSpPr>
          <p:cNvPr id="5" name="Content Placeholder 4">
            <a:extLst>
              <a:ext uri="{FF2B5EF4-FFF2-40B4-BE49-F238E27FC236}">
                <a16:creationId xmlns:a16="http://schemas.microsoft.com/office/drawing/2014/main" xmlns="" id="{35370B2F-C030-4A44-AD89-4AE7D99537C5}"/>
              </a:ext>
            </a:extLst>
          </p:cNvPr>
          <p:cNvSpPr>
            <a:spLocks noGrp="1"/>
          </p:cNvSpPr>
          <p:nvPr>
            <p:ph idx="1"/>
          </p:nvPr>
        </p:nvSpPr>
        <p:spPr>
          <a:xfrm>
            <a:off x="455488" y="1335640"/>
            <a:ext cx="11281024" cy="5188449"/>
          </a:xfrm>
        </p:spPr>
        <p:txBody>
          <a:bodyPr>
            <a:noAutofit/>
          </a:bodyPr>
          <a:lstStyle/>
          <a:p>
            <a:r>
              <a:rPr lang="en-US" sz="2400" dirty="0"/>
              <a:t>In prison, safeguarding is an umbrella term to describe all the activity that takes place to ensure prisoners are held safely and securely and protected from abuse and neglect</a:t>
            </a:r>
          </a:p>
          <a:p>
            <a:endParaRPr lang="en-US" sz="2400" dirty="0"/>
          </a:p>
          <a:p>
            <a:r>
              <a:rPr lang="en-US" sz="2400" dirty="0"/>
              <a:t>It means taking measures to protect the health, wellbeing and human rights of vulnerable individuals, to enable them to live free from abuse, harm and neglect</a:t>
            </a:r>
          </a:p>
          <a:p>
            <a:endParaRPr lang="en-US" sz="2400" dirty="0"/>
          </a:p>
          <a:p>
            <a:r>
              <a:rPr lang="en-US" sz="2400" dirty="0"/>
              <a:t>In custody the duty of care is both positive, a duty to provide, and negative, a duty to prevent</a:t>
            </a:r>
          </a:p>
          <a:p>
            <a:endParaRPr lang="en-US" sz="2400" dirty="0"/>
          </a:p>
          <a:p>
            <a:r>
              <a:rPr lang="en-US" sz="2400" dirty="0"/>
              <a:t>Prisons are responsible for the safety of their detainees and the operational policy is set out in a range of documents</a:t>
            </a:r>
          </a:p>
        </p:txBody>
      </p:sp>
    </p:spTree>
    <p:extLst>
      <p:ext uri="{BB962C8B-B14F-4D97-AF65-F5344CB8AC3E}">
        <p14:creationId xmlns:p14="http://schemas.microsoft.com/office/powerpoint/2010/main" val="2613528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12D349-AC39-4547-B678-04644B0E2401}"/>
              </a:ext>
            </a:extLst>
          </p:cNvPr>
          <p:cNvSpPr>
            <a:spLocks noGrp="1"/>
          </p:cNvSpPr>
          <p:nvPr>
            <p:ph type="title"/>
          </p:nvPr>
        </p:nvSpPr>
        <p:spPr>
          <a:xfrm>
            <a:off x="778268" y="304854"/>
            <a:ext cx="10515600" cy="630095"/>
          </a:xfrm>
        </p:spPr>
        <p:txBody>
          <a:bodyPr>
            <a:noAutofit/>
          </a:bodyPr>
          <a:lstStyle/>
          <a:p>
            <a:pPr algn="ctr"/>
            <a:r>
              <a:rPr lang="en-US" sz="4000" b="1" dirty="0"/>
              <a:t>Roles and responsibilities</a:t>
            </a:r>
          </a:p>
        </p:txBody>
      </p:sp>
      <p:sp>
        <p:nvSpPr>
          <p:cNvPr id="5" name="Content Placeholder 4">
            <a:extLst>
              <a:ext uri="{FF2B5EF4-FFF2-40B4-BE49-F238E27FC236}">
                <a16:creationId xmlns:a16="http://schemas.microsoft.com/office/drawing/2014/main" xmlns="" id="{35370B2F-C030-4A44-AD89-4AE7D99537C5}"/>
              </a:ext>
            </a:extLst>
          </p:cNvPr>
          <p:cNvSpPr>
            <a:spLocks noGrp="1"/>
          </p:cNvSpPr>
          <p:nvPr>
            <p:ph idx="1"/>
          </p:nvPr>
        </p:nvSpPr>
        <p:spPr>
          <a:xfrm>
            <a:off x="585627" y="1128392"/>
            <a:ext cx="10900882" cy="5424754"/>
          </a:xfrm>
        </p:spPr>
        <p:txBody>
          <a:bodyPr>
            <a:noAutofit/>
          </a:bodyPr>
          <a:lstStyle/>
          <a:p>
            <a:r>
              <a:rPr lang="en-US" sz="2400" dirty="0"/>
              <a:t>Prisons and not local authorities are responsible for investigating safeguarding concerns in prisons, although local authorities can provide advice on safeguarding to prison staff if requested</a:t>
            </a:r>
          </a:p>
          <a:p>
            <a:r>
              <a:rPr lang="en-US" sz="2400" dirty="0"/>
              <a:t>Local authorities have a responsibility to provide social care for people in prison who have care and support needs</a:t>
            </a:r>
          </a:p>
          <a:p>
            <a:r>
              <a:rPr lang="en-US" sz="2400" dirty="0"/>
              <a:t>Local authorities must co-operate with their relevant partners</a:t>
            </a:r>
            <a:r>
              <a:rPr lang="en-US" sz="2400"/>
              <a:t>, and the </a:t>
            </a:r>
            <a:r>
              <a:rPr lang="en-US" sz="2400" dirty="0"/>
              <a:t>partners must co-operate with the local </a:t>
            </a:r>
            <a:r>
              <a:rPr lang="en-US" sz="2400"/>
              <a:t>authority  </a:t>
            </a:r>
            <a:endParaRPr lang="en-US" sz="2400" dirty="0"/>
          </a:p>
          <a:p>
            <a:r>
              <a:rPr lang="en-US" sz="2400" dirty="0"/>
              <a:t>Local Safeguarding Adults Boards provide an opportunity for senior representatives from </a:t>
            </a:r>
            <a:r>
              <a:rPr lang="en-US" sz="2400" dirty="0" err="1"/>
              <a:t>organisations</a:t>
            </a:r>
            <a:r>
              <a:rPr lang="en-US" sz="2400" dirty="0"/>
              <a:t> to exchange advice and expertise, and this can assist prison staff in ensuring that people in custodial settings are safeguarded (Care and Support Statutory Guidance)</a:t>
            </a:r>
          </a:p>
          <a:p>
            <a:r>
              <a:rPr lang="en-US" sz="2400" dirty="0"/>
              <a:t>All </a:t>
            </a:r>
            <a:r>
              <a:rPr lang="en-US" sz="2400" dirty="0" err="1"/>
              <a:t>organisations</a:t>
            </a:r>
            <a:r>
              <a:rPr lang="en-US" sz="2400" dirty="0"/>
              <a:t> play an important role in the strategic development of safeguarding locally </a:t>
            </a:r>
          </a:p>
        </p:txBody>
      </p:sp>
    </p:spTree>
    <p:extLst>
      <p:ext uri="{BB962C8B-B14F-4D97-AF65-F5344CB8AC3E}">
        <p14:creationId xmlns:p14="http://schemas.microsoft.com/office/powerpoint/2010/main" val="2575877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26A2C5C1-C17E-7B4D-9C50-1E274AB33DCC}"/>
              </a:ext>
            </a:extLst>
          </p:cNvPr>
          <p:cNvSpPr txBox="1">
            <a:spLocks/>
          </p:cNvSpPr>
          <p:nvPr/>
        </p:nvSpPr>
        <p:spPr>
          <a:xfrm>
            <a:off x="1505610" y="457201"/>
            <a:ext cx="8348400" cy="511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b="1" dirty="0"/>
              <a:t>The Safeguarding process in prisons</a:t>
            </a:r>
          </a:p>
        </p:txBody>
      </p:sp>
      <p:sp>
        <p:nvSpPr>
          <p:cNvPr id="5" name="Slide Number Placeholder 3">
            <a:extLst>
              <a:ext uri="{FF2B5EF4-FFF2-40B4-BE49-F238E27FC236}">
                <a16:creationId xmlns:a16="http://schemas.microsoft.com/office/drawing/2014/main" xmlns="" id="{1ED5B9D1-66BA-0A4D-A3DD-2766206EB630}"/>
              </a:ext>
            </a:extLst>
          </p:cNvPr>
          <p:cNvSpPr txBox="1">
            <a:spLocks/>
          </p:cNvSpPr>
          <p:nvPr/>
        </p:nvSpPr>
        <p:spPr>
          <a:xfrm>
            <a:off x="395288" y="6356350"/>
            <a:ext cx="776287"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DA62C57-F68F-4167-9CC7-0D93D0D78B03}" type="slidenum">
              <a:rPr lang="en-GB" smtClean="0"/>
              <a:pPr>
                <a:defRPr/>
              </a:pPr>
              <a:t>4</a:t>
            </a:fld>
            <a:endParaRPr lang="en-GB"/>
          </a:p>
        </p:txBody>
      </p:sp>
      <p:graphicFrame>
        <p:nvGraphicFramePr>
          <p:cNvPr id="6" name="Content Placeholder 6">
            <a:extLst>
              <a:ext uri="{FF2B5EF4-FFF2-40B4-BE49-F238E27FC236}">
                <a16:creationId xmlns:a16="http://schemas.microsoft.com/office/drawing/2014/main" xmlns="" id="{E009F5D2-A78D-AC40-91C4-88F61811CDDB}"/>
              </a:ext>
            </a:extLst>
          </p:cNvPr>
          <p:cNvGraphicFramePr>
            <a:graphicFrameLocks/>
          </p:cNvGraphicFramePr>
          <p:nvPr>
            <p:extLst>
              <p:ext uri="{D42A27DB-BD31-4B8C-83A1-F6EECF244321}">
                <p14:modId xmlns:p14="http://schemas.microsoft.com/office/powerpoint/2010/main" val="1769025241"/>
              </p:ext>
            </p:extLst>
          </p:nvPr>
        </p:nvGraphicFramePr>
        <p:xfrm>
          <a:off x="1171575" y="1334160"/>
          <a:ext cx="8350250" cy="4586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2974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24723D-E0F8-5D45-953F-71A0D6EBBD43}"/>
              </a:ext>
            </a:extLst>
          </p:cNvPr>
          <p:cNvSpPr>
            <a:spLocks noGrp="1"/>
          </p:cNvSpPr>
          <p:nvPr>
            <p:ph type="title"/>
          </p:nvPr>
        </p:nvSpPr>
        <p:spPr>
          <a:xfrm>
            <a:off x="640422" y="240756"/>
            <a:ext cx="10911155" cy="1105160"/>
          </a:xfrm>
        </p:spPr>
        <p:txBody>
          <a:bodyPr>
            <a:normAutofit/>
          </a:bodyPr>
          <a:lstStyle/>
          <a:p>
            <a:pPr algn="ctr"/>
            <a:r>
              <a:rPr lang="en-US" sz="4000" b="1" dirty="0"/>
              <a:t>Improving engagement with Prisons in London </a:t>
            </a:r>
          </a:p>
        </p:txBody>
      </p:sp>
      <p:sp>
        <p:nvSpPr>
          <p:cNvPr id="3" name="Content Placeholder 2">
            <a:extLst>
              <a:ext uri="{FF2B5EF4-FFF2-40B4-BE49-F238E27FC236}">
                <a16:creationId xmlns:a16="http://schemas.microsoft.com/office/drawing/2014/main" xmlns="" id="{A8D42290-386D-9C42-B6A2-DAECFBCB92CA}"/>
              </a:ext>
            </a:extLst>
          </p:cNvPr>
          <p:cNvSpPr>
            <a:spLocks noGrp="1"/>
          </p:cNvSpPr>
          <p:nvPr>
            <p:ph idx="1"/>
          </p:nvPr>
        </p:nvSpPr>
        <p:spPr>
          <a:xfrm>
            <a:off x="838200" y="1566318"/>
            <a:ext cx="10515600" cy="4351338"/>
          </a:xfrm>
        </p:spPr>
        <p:txBody>
          <a:bodyPr>
            <a:normAutofit fontScale="92500" lnSpcReduction="10000"/>
          </a:bodyPr>
          <a:lstStyle/>
          <a:p>
            <a:r>
              <a:rPr lang="en-US" dirty="0"/>
              <a:t>Engagement with the 8 prisons was a key part of the London Safeguarding Adults Board’s work plan </a:t>
            </a:r>
          </a:p>
          <a:p>
            <a:r>
              <a:rPr lang="en-US" dirty="0"/>
              <a:t>Work undertaken by Prisons, SAB Chairs and ADASS to identify issues and take action</a:t>
            </a:r>
          </a:p>
          <a:p>
            <a:r>
              <a:rPr lang="en-US" dirty="0"/>
              <a:t>This increased engagement between Safeguarding Adults Boards and Prisons – understanding of the mutual benefits, increased attendance and participation</a:t>
            </a:r>
          </a:p>
          <a:p>
            <a:r>
              <a:rPr lang="en-US" dirty="0"/>
              <a:t>Commissioners group established to review the commissioning of health and social care services within prisons</a:t>
            </a:r>
          </a:p>
          <a:p>
            <a:r>
              <a:rPr lang="en-US" dirty="0"/>
              <a:t>Prisons and safeguarding was a key component of the Annual Safeguarding Conference </a:t>
            </a:r>
          </a:p>
        </p:txBody>
      </p:sp>
    </p:spTree>
    <p:extLst>
      <p:ext uri="{BB962C8B-B14F-4D97-AF65-F5344CB8AC3E}">
        <p14:creationId xmlns:p14="http://schemas.microsoft.com/office/powerpoint/2010/main" val="2387163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F1C6E2-FC3F-CF4A-B687-5C8D860189BA}"/>
              </a:ext>
            </a:extLst>
          </p:cNvPr>
          <p:cNvSpPr>
            <a:spLocks noGrp="1"/>
          </p:cNvSpPr>
          <p:nvPr>
            <p:ph type="title"/>
          </p:nvPr>
        </p:nvSpPr>
        <p:spPr>
          <a:xfrm>
            <a:off x="554804" y="365125"/>
            <a:ext cx="10941978" cy="1325563"/>
          </a:xfrm>
        </p:spPr>
        <p:txBody>
          <a:bodyPr>
            <a:noAutofit/>
          </a:bodyPr>
          <a:lstStyle/>
          <a:p>
            <a:pPr algn="ctr"/>
            <a:r>
              <a:rPr lang="en-GB" sz="3200" b="1" dirty="0"/>
              <a:t>Association of Directors of Adult Social Services </a:t>
            </a:r>
            <a:br>
              <a:rPr lang="en-GB" sz="3200" b="1" dirty="0"/>
            </a:br>
            <a:r>
              <a:rPr lang="en-GB" sz="3200" b="1" dirty="0"/>
              <a:t>Survey of Safeguarding Adults Board’s engagement with Prisons (October 2018)</a:t>
            </a:r>
            <a:endParaRPr lang="en-US" sz="3200" b="1" dirty="0"/>
          </a:p>
        </p:txBody>
      </p:sp>
      <p:sp>
        <p:nvSpPr>
          <p:cNvPr id="3" name="Content Placeholder 2">
            <a:extLst>
              <a:ext uri="{FF2B5EF4-FFF2-40B4-BE49-F238E27FC236}">
                <a16:creationId xmlns:a16="http://schemas.microsoft.com/office/drawing/2014/main" xmlns="" id="{780005B6-9DA0-CD47-9030-ACA6EA4A614B}"/>
              </a:ext>
            </a:extLst>
          </p:cNvPr>
          <p:cNvSpPr>
            <a:spLocks noGrp="1"/>
          </p:cNvSpPr>
          <p:nvPr>
            <p:ph idx="1"/>
          </p:nvPr>
        </p:nvSpPr>
        <p:spPr>
          <a:xfrm>
            <a:off x="838200" y="1948915"/>
            <a:ext cx="10515600" cy="4351338"/>
          </a:xfrm>
        </p:spPr>
        <p:txBody>
          <a:bodyPr>
            <a:normAutofit/>
          </a:bodyPr>
          <a:lstStyle/>
          <a:p>
            <a:r>
              <a:rPr lang="en-GB" sz="2400" dirty="0"/>
              <a:t>Survey undertaken due to emerging evidence that the level of engagement of prisons with Safeguarding Adult Boards in England was variable with good practice in some areas and very limited contact in others</a:t>
            </a:r>
          </a:p>
          <a:p>
            <a:pPr marL="0" indent="0">
              <a:buNone/>
            </a:pPr>
            <a:endParaRPr lang="en-GB" dirty="0"/>
          </a:p>
          <a:p>
            <a:r>
              <a:rPr lang="en-GB" sz="2400" dirty="0"/>
              <a:t>Working across the ADASS Safeguarding and Care and Justice Networks, ADASS wanted to obtain an informed picture and to identify where best practice existed that others could learn from. Questionnaire developed including SAB Chairs, a prison governor and health colleagues was produced aimed at SAB Chairs</a:t>
            </a:r>
          </a:p>
          <a:p>
            <a:endParaRPr lang="en-US" dirty="0"/>
          </a:p>
        </p:txBody>
      </p:sp>
    </p:spTree>
    <p:extLst>
      <p:ext uri="{BB962C8B-B14F-4D97-AF65-F5344CB8AC3E}">
        <p14:creationId xmlns:p14="http://schemas.microsoft.com/office/powerpoint/2010/main" val="2879578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BEBD7F-584E-1148-BC79-1CFC53834AC7}"/>
              </a:ext>
            </a:extLst>
          </p:cNvPr>
          <p:cNvSpPr>
            <a:spLocks noGrp="1"/>
          </p:cNvSpPr>
          <p:nvPr>
            <p:ph type="title"/>
          </p:nvPr>
        </p:nvSpPr>
        <p:spPr>
          <a:xfrm>
            <a:off x="838200" y="365125"/>
            <a:ext cx="10515600" cy="929419"/>
          </a:xfrm>
        </p:spPr>
        <p:txBody>
          <a:bodyPr>
            <a:normAutofit fontScale="90000"/>
          </a:bodyPr>
          <a:lstStyle/>
          <a:p>
            <a:pPr algn="ctr"/>
            <a:r>
              <a:rPr lang="en-GB" b="1" dirty="0"/>
              <a:t/>
            </a:r>
            <a:br>
              <a:rPr lang="en-GB" b="1" dirty="0"/>
            </a:br>
            <a:r>
              <a:rPr lang="en-GB" b="1" dirty="0"/>
              <a:t>Aims of the ADASS survey</a:t>
            </a:r>
            <a:r>
              <a:rPr lang="en-GB" dirty="0"/>
              <a:t/>
            </a:r>
            <a:br>
              <a:rPr lang="en-GB" dirty="0"/>
            </a:br>
            <a:endParaRPr lang="en-US" dirty="0"/>
          </a:p>
        </p:txBody>
      </p:sp>
      <p:sp>
        <p:nvSpPr>
          <p:cNvPr id="3" name="Content Placeholder 2">
            <a:extLst>
              <a:ext uri="{FF2B5EF4-FFF2-40B4-BE49-F238E27FC236}">
                <a16:creationId xmlns:a16="http://schemas.microsoft.com/office/drawing/2014/main" xmlns="" id="{1B118708-2FE7-5F46-8A28-077F853BFB24}"/>
              </a:ext>
            </a:extLst>
          </p:cNvPr>
          <p:cNvSpPr>
            <a:spLocks noGrp="1"/>
          </p:cNvSpPr>
          <p:nvPr>
            <p:ph idx="1"/>
          </p:nvPr>
        </p:nvSpPr>
        <p:spPr>
          <a:xfrm>
            <a:off x="838200" y="1424933"/>
            <a:ext cx="10515600" cy="4351338"/>
          </a:xfrm>
        </p:spPr>
        <p:txBody>
          <a:bodyPr>
            <a:normAutofit fontScale="92500" lnSpcReduction="10000"/>
          </a:bodyPr>
          <a:lstStyle/>
          <a:p>
            <a:pPr lvl="0"/>
            <a:r>
              <a:rPr lang="en-GB" dirty="0"/>
              <a:t>What attempts SAB’s had made to engage with prisons and how they had responded</a:t>
            </a:r>
          </a:p>
          <a:p>
            <a:pPr lvl="0"/>
            <a:r>
              <a:rPr lang="en-GB" dirty="0"/>
              <a:t>The extent to which, when there was more than one prison in a SAB area, they engaged individually or with one representing two or more</a:t>
            </a:r>
          </a:p>
          <a:p>
            <a:pPr lvl="0"/>
            <a:r>
              <a:rPr lang="en-GB" dirty="0"/>
              <a:t>The frequency of attendance at both the SAB and its sub-groups</a:t>
            </a:r>
          </a:p>
          <a:p>
            <a:pPr lvl="0"/>
            <a:r>
              <a:rPr lang="en-GB" dirty="0"/>
              <a:t>How often the SAB’s agendas had included a specific reference to prisons</a:t>
            </a:r>
          </a:p>
          <a:p>
            <a:pPr lvl="0"/>
            <a:r>
              <a:rPr lang="en-GB" dirty="0"/>
              <a:t>The extent to which SABs had considered independent reports on prison functioning such as HMIP inspections, the Prisons and Probation Ombudsman’s Reports following deaths in custody, Independent Monitoring Board Reports etc.</a:t>
            </a:r>
          </a:p>
          <a:p>
            <a:pPr lvl="0"/>
            <a:r>
              <a:rPr lang="en-GB" dirty="0"/>
              <a:t>Examples of how prisons had benefitted from engagement with SABs</a:t>
            </a:r>
          </a:p>
          <a:p>
            <a:endParaRPr lang="en-US" dirty="0"/>
          </a:p>
        </p:txBody>
      </p:sp>
    </p:spTree>
    <p:extLst>
      <p:ext uri="{BB962C8B-B14F-4D97-AF65-F5344CB8AC3E}">
        <p14:creationId xmlns:p14="http://schemas.microsoft.com/office/powerpoint/2010/main" val="3885247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37D388-8EAF-FB47-BFB4-76026C5845C1}"/>
              </a:ext>
            </a:extLst>
          </p:cNvPr>
          <p:cNvSpPr>
            <a:spLocks noGrp="1"/>
          </p:cNvSpPr>
          <p:nvPr>
            <p:ph type="title"/>
          </p:nvPr>
        </p:nvSpPr>
        <p:spPr>
          <a:xfrm>
            <a:off x="838200" y="231562"/>
            <a:ext cx="10515600" cy="754758"/>
          </a:xfrm>
        </p:spPr>
        <p:txBody>
          <a:bodyPr>
            <a:normAutofit/>
          </a:bodyPr>
          <a:lstStyle/>
          <a:p>
            <a:pPr algn="ctr"/>
            <a:r>
              <a:rPr lang="en-US" sz="4000" b="1" dirty="0"/>
              <a:t>Recommendations</a:t>
            </a:r>
          </a:p>
        </p:txBody>
      </p:sp>
      <p:sp>
        <p:nvSpPr>
          <p:cNvPr id="3" name="Content Placeholder 2">
            <a:extLst>
              <a:ext uri="{FF2B5EF4-FFF2-40B4-BE49-F238E27FC236}">
                <a16:creationId xmlns:a16="http://schemas.microsoft.com/office/drawing/2014/main" xmlns="" id="{2DD7A3BC-9B0C-E440-A42F-DB72C8176345}"/>
              </a:ext>
            </a:extLst>
          </p:cNvPr>
          <p:cNvSpPr>
            <a:spLocks noGrp="1"/>
          </p:cNvSpPr>
          <p:nvPr>
            <p:ph idx="1"/>
          </p:nvPr>
        </p:nvSpPr>
        <p:spPr>
          <a:xfrm>
            <a:off x="429802" y="1253449"/>
            <a:ext cx="11332395" cy="4068564"/>
          </a:xfrm>
        </p:spPr>
        <p:txBody>
          <a:bodyPr>
            <a:normAutofit fontScale="70000" lnSpcReduction="20000"/>
          </a:bodyPr>
          <a:lstStyle/>
          <a:p>
            <a:pPr lvl="0"/>
            <a:r>
              <a:rPr lang="en-GB" sz="3700" dirty="0"/>
              <a:t>The ADASS Safeguarding Network working with the SAB Chair’s Network should produce a short “good practice guide” aimed at SAB Chairs, Prison Governors, Heads of Prison Healthcare and NHS England Health and Justice Commissioners describing and giving examples what good engagement and practice looks like and the outcomes it can deliver</a:t>
            </a:r>
          </a:p>
          <a:p>
            <a:pPr lvl="0"/>
            <a:endParaRPr lang="en-GB" sz="3700" dirty="0"/>
          </a:p>
          <a:p>
            <a:pPr lvl="0"/>
            <a:r>
              <a:rPr lang="en-GB" sz="3700" dirty="0"/>
              <a:t>Chairs of SABs should convene a discussion with their Prison Governor and Heads of Prison Healthcare to discuss how the SAB can contribute to improving the safeguarding of vulnerable adults in custody</a:t>
            </a:r>
          </a:p>
          <a:p>
            <a:pPr lvl="0"/>
            <a:endParaRPr lang="en-GB" sz="3700" dirty="0"/>
          </a:p>
          <a:p>
            <a:pPr lvl="0"/>
            <a:r>
              <a:rPr lang="en-GB" sz="3700" dirty="0"/>
              <a:t>SAB Chairs should ensure that prison healthcare providers and others are fully engaged in all work undertaken between the SAB and prison</a:t>
            </a:r>
          </a:p>
          <a:p>
            <a:endParaRPr lang="en-US" dirty="0"/>
          </a:p>
        </p:txBody>
      </p:sp>
    </p:spTree>
    <p:extLst>
      <p:ext uri="{BB962C8B-B14F-4D97-AF65-F5344CB8AC3E}">
        <p14:creationId xmlns:p14="http://schemas.microsoft.com/office/powerpoint/2010/main" val="264010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37D388-8EAF-FB47-BFB4-76026C5845C1}"/>
              </a:ext>
            </a:extLst>
          </p:cNvPr>
          <p:cNvSpPr>
            <a:spLocks noGrp="1"/>
          </p:cNvSpPr>
          <p:nvPr>
            <p:ph type="title"/>
          </p:nvPr>
        </p:nvSpPr>
        <p:spPr>
          <a:xfrm>
            <a:off x="838199" y="293207"/>
            <a:ext cx="10515600" cy="754758"/>
          </a:xfrm>
        </p:spPr>
        <p:txBody>
          <a:bodyPr>
            <a:normAutofit/>
          </a:bodyPr>
          <a:lstStyle/>
          <a:p>
            <a:pPr algn="ctr"/>
            <a:r>
              <a:rPr lang="en-US" sz="4000" b="1" dirty="0"/>
              <a:t>Recommendations</a:t>
            </a:r>
          </a:p>
        </p:txBody>
      </p:sp>
      <p:sp>
        <p:nvSpPr>
          <p:cNvPr id="3" name="Content Placeholder 2">
            <a:extLst>
              <a:ext uri="{FF2B5EF4-FFF2-40B4-BE49-F238E27FC236}">
                <a16:creationId xmlns:a16="http://schemas.microsoft.com/office/drawing/2014/main" xmlns="" id="{2DD7A3BC-9B0C-E440-A42F-DB72C8176345}"/>
              </a:ext>
            </a:extLst>
          </p:cNvPr>
          <p:cNvSpPr>
            <a:spLocks noGrp="1"/>
          </p:cNvSpPr>
          <p:nvPr>
            <p:ph idx="1"/>
          </p:nvPr>
        </p:nvSpPr>
        <p:spPr>
          <a:xfrm>
            <a:off x="429802" y="1349767"/>
            <a:ext cx="11332395" cy="3879779"/>
          </a:xfrm>
        </p:spPr>
        <p:txBody>
          <a:bodyPr>
            <a:normAutofit fontScale="47500" lnSpcReduction="20000"/>
          </a:bodyPr>
          <a:lstStyle/>
          <a:p>
            <a:pPr lvl="0"/>
            <a:r>
              <a:rPr lang="en-GB" sz="5500" dirty="0"/>
              <a:t>Where prisons and prison healthcare providers engage with the SAB on a “cluster” basis, SAB Chairs should satisfy themselves as to how the lead prison representative ensures that all the cluster are fully briefed and benefiting from the work of the local SAB</a:t>
            </a:r>
          </a:p>
          <a:p>
            <a:pPr lvl="0"/>
            <a:endParaRPr lang="en-GB" sz="5500" dirty="0"/>
          </a:p>
          <a:p>
            <a:pPr lvl="0"/>
            <a:r>
              <a:rPr lang="en-GB" sz="5500" dirty="0"/>
              <a:t>The SAB should reference prison-based safeguarding in both its strategic planning and its annual reporting</a:t>
            </a:r>
          </a:p>
          <a:p>
            <a:pPr lvl="0"/>
            <a:endParaRPr lang="en-GB" sz="5500" dirty="0"/>
          </a:p>
          <a:p>
            <a:pPr lvl="0"/>
            <a:r>
              <a:rPr lang="en-GB" sz="5500" dirty="0"/>
              <a:t>The report and its recommendations should be made available to all SAB Chairs, ADASS members and key colleagues in HMPPS, NHS England and Public Health England</a:t>
            </a:r>
          </a:p>
          <a:p>
            <a:endParaRPr lang="en-US" dirty="0"/>
          </a:p>
        </p:txBody>
      </p:sp>
    </p:spTree>
    <p:extLst>
      <p:ext uri="{BB962C8B-B14F-4D97-AF65-F5344CB8AC3E}">
        <p14:creationId xmlns:p14="http://schemas.microsoft.com/office/powerpoint/2010/main" val="3097768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1014</Words>
  <Application>Microsoft Office PowerPoint</Application>
  <PresentationFormat>Widescreen</PresentationFormat>
  <Paragraphs>85</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Effective collaboration  Prisons and Safeguarding Adults Boards</vt:lpstr>
      <vt:lpstr>What safeguarding means in prison</vt:lpstr>
      <vt:lpstr>Roles and responsibilities</vt:lpstr>
      <vt:lpstr>PowerPoint Presentation</vt:lpstr>
      <vt:lpstr>Improving engagement with Prisons in London </vt:lpstr>
      <vt:lpstr>Association of Directors of Adult Social Services  Survey of Safeguarding Adults Board’s engagement with Prisons (October 2018)</vt:lpstr>
      <vt:lpstr> Aims of the ADASS survey </vt:lpstr>
      <vt:lpstr>Recommendations</vt:lpstr>
      <vt:lpstr>Recommendations</vt:lpstr>
      <vt:lpstr>Effective collaboration – what you can do</vt:lpstr>
      <vt:lpstr>Effective collaboration – what you can 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Prisons and Safeguarding</dc:title>
  <dc:creator>Mark Godfrey</dc:creator>
  <cp:lastModifiedBy>User</cp:lastModifiedBy>
  <cp:revision>23</cp:revision>
  <cp:lastPrinted>2021-09-16T08:55:31Z</cp:lastPrinted>
  <dcterms:created xsi:type="dcterms:W3CDTF">2019-02-03T14:13:48Z</dcterms:created>
  <dcterms:modified xsi:type="dcterms:W3CDTF">2021-09-22T11:56:28Z</dcterms:modified>
</cp:coreProperties>
</file>